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69" r:id="rId3"/>
    <p:sldId id="257" r:id="rId4"/>
    <p:sldId id="258" r:id="rId5"/>
    <p:sldId id="270" r:id="rId6"/>
    <p:sldId id="271" r:id="rId7"/>
    <p:sldId id="259" r:id="rId8"/>
    <p:sldId id="272" r:id="rId9"/>
    <p:sldId id="273" r:id="rId10"/>
    <p:sldId id="260" r:id="rId11"/>
    <p:sldId id="275" r:id="rId12"/>
    <p:sldId id="276" r:id="rId13"/>
    <p:sldId id="262" r:id="rId14"/>
    <p:sldId id="263" r:id="rId15"/>
    <p:sldId id="264" r:id="rId16"/>
    <p:sldId id="265" r:id="rId17"/>
    <p:sldId id="266" r:id="rId18"/>
    <p:sldId id="267" r:id="rId19"/>
    <p:sldId id="268" r:id="rId20"/>
    <p:sldId id="277" r:id="rId21"/>
    <p:sldId id="279" r:id="rId22"/>
    <p:sldId id="278" r:id="rId23"/>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94660"/>
  </p:normalViewPr>
  <p:slideViewPr>
    <p:cSldViewPr snapToGrid="0">
      <p:cViewPr varScale="1">
        <p:scale>
          <a:sx n="67" d="100"/>
          <a:sy n="67" d="100"/>
        </p:scale>
        <p:origin x="56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A9C7CB-907D-4FA1-A758-6A23C9B30EF0}"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5D88DF03-A73D-439A-A1C6-E3E54F6E5AA1}">
      <dgm:prSet phldrT="[Texto]" custT="1"/>
      <dgm:spPr>
        <a:solidFill>
          <a:schemeClr val="tx1">
            <a:lumMod val="75000"/>
            <a:lumOff val="25000"/>
          </a:schemeClr>
        </a:solidFill>
      </dgm:spPr>
      <dgm:t>
        <a:bodyPr/>
        <a:lstStyle/>
        <a:p>
          <a:r>
            <a:rPr lang="es-ES" sz="1200" b="1" dirty="0"/>
            <a:t>20/03/2022 </a:t>
          </a:r>
        </a:p>
        <a:p>
          <a:r>
            <a:rPr lang="es-ES" sz="1200" b="1" dirty="0"/>
            <a:t>Elección personal de un </a:t>
          </a:r>
          <a:r>
            <a:rPr lang="es-ES" sz="1200" b="1" dirty="0" err="1"/>
            <a:t>dataset</a:t>
          </a:r>
          <a:r>
            <a:rPr lang="es-ES" sz="1200" b="1" dirty="0"/>
            <a:t> y/o temática posible</a:t>
          </a:r>
          <a:endParaRPr lang="en-US" sz="1200" b="1" dirty="0"/>
        </a:p>
      </dgm:t>
    </dgm:pt>
    <dgm:pt modelId="{AB0BD2E8-3A9F-41BA-980A-9A8029DA374B}" type="parTrans" cxnId="{81FAFB81-3499-4DD5-992A-242947235D20}">
      <dgm:prSet/>
      <dgm:spPr/>
      <dgm:t>
        <a:bodyPr/>
        <a:lstStyle/>
        <a:p>
          <a:endParaRPr lang="en-US"/>
        </a:p>
      </dgm:t>
    </dgm:pt>
    <dgm:pt modelId="{28914407-AA85-4577-AED9-CE225334EED1}" type="sibTrans" cxnId="{81FAFB81-3499-4DD5-992A-242947235D20}">
      <dgm:prSet/>
      <dgm:spPr>
        <a:solidFill>
          <a:srgbClr val="FF0000"/>
        </a:solidFill>
      </dgm:spPr>
      <dgm:t>
        <a:bodyPr/>
        <a:lstStyle/>
        <a:p>
          <a:endParaRPr lang="en-US"/>
        </a:p>
      </dgm:t>
    </dgm:pt>
    <dgm:pt modelId="{B1BE6C22-1B49-40F9-BFB0-B1AC302CFF6C}">
      <dgm:prSet phldrT="[Texto]" custT="1"/>
      <dgm:spPr>
        <a:solidFill>
          <a:schemeClr val="tx1">
            <a:lumMod val="75000"/>
            <a:lumOff val="25000"/>
          </a:schemeClr>
        </a:solidFill>
      </dgm:spPr>
      <dgm:t>
        <a:bodyPr/>
        <a:lstStyle/>
        <a:p>
          <a:r>
            <a:rPr lang="es-ES" sz="1200" b="1" dirty="0"/>
            <a:t>24/03/2022</a:t>
          </a:r>
        </a:p>
        <a:p>
          <a:r>
            <a:rPr lang="es-ES" sz="1200" b="1" dirty="0"/>
            <a:t>Definición de 3 </a:t>
          </a:r>
          <a:r>
            <a:rPr lang="es-ES" sz="1200" b="1" dirty="0" err="1"/>
            <a:t>datasets</a:t>
          </a:r>
          <a:r>
            <a:rPr lang="es-ES" sz="1200" b="1" dirty="0"/>
            <a:t> y temáticas finalistas. Devolución del tutor sobre ventajas y desventajas de cada uno.</a:t>
          </a:r>
          <a:endParaRPr lang="en-US" sz="1200" b="1" dirty="0"/>
        </a:p>
      </dgm:t>
    </dgm:pt>
    <dgm:pt modelId="{F9BDA8FC-FCDB-445D-9B53-78BE7889CA95}" type="parTrans" cxnId="{FCCDAE26-B7E0-49C1-8434-FE5360DDD1FD}">
      <dgm:prSet/>
      <dgm:spPr/>
      <dgm:t>
        <a:bodyPr/>
        <a:lstStyle/>
        <a:p>
          <a:endParaRPr lang="en-US"/>
        </a:p>
      </dgm:t>
    </dgm:pt>
    <dgm:pt modelId="{6F09FA6A-7845-40EB-B4BE-F3F771B654C0}" type="sibTrans" cxnId="{FCCDAE26-B7E0-49C1-8434-FE5360DDD1FD}">
      <dgm:prSet/>
      <dgm:spPr>
        <a:solidFill>
          <a:srgbClr val="FF0000"/>
        </a:solidFill>
      </dgm:spPr>
      <dgm:t>
        <a:bodyPr/>
        <a:lstStyle/>
        <a:p>
          <a:endParaRPr lang="en-US"/>
        </a:p>
      </dgm:t>
    </dgm:pt>
    <dgm:pt modelId="{60388D40-1F2E-435C-B083-976010BEFE14}">
      <dgm:prSet phldrT="[Texto]" custT="1"/>
      <dgm:spPr>
        <a:solidFill>
          <a:schemeClr val="tx1">
            <a:lumMod val="75000"/>
            <a:lumOff val="25000"/>
          </a:schemeClr>
        </a:solidFill>
      </dgm:spPr>
      <dgm:t>
        <a:bodyPr/>
        <a:lstStyle/>
        <a:p>
          <a:r>
            <a:rPr lang="es-ES" sz="1200" b="1" dirty="0"/>
            <a:t>01/04/2022</a:t>
          </a:r>
        </a:p>
        <a:p>
          <a:r>
            <a:rPr lang="es-ES" sz="1200" b="1" dirty="0"/>
            <a:t>Definición de variable target y aplicación de proceso de Data </a:t>
          </a:r>
          <a:r>
            <a:rPr lang="es-ES" sz="1200" b="1" dirty="0" err="1"/>
            <a:t>wrangling</a:t>
          </a:r>
          <a:endParaRPr lang="en-US" sz="1200" b="1" dirty="0"/>
        </a:p>
      </dgm:t>
    </dgm:pt>
    <dgm:pt modelId="{06DCF122-79EB-4725-8D0C-6926611CB2FB}" type="parTrans" cxnId="{46667AD1-F02B-4B6E-921A-46F70B43CC0C}">
      <dgm:prSet/>
      <dgm:spPr/>
      <dgm:t>
        <a:bodyPr/>
        <a:lstStyle/>
        <a:p>
          <a:endParaRPr lang="en-US"/>
        </a:p>
      </dgm:t>
    </dgm:pt>
    <dgm:pt modelId="{D24CD763-74A3-4998-8475-59911097BF2A}" type="sibTrans" cxnId="{46667AD1-F02B-4B6E-921A-46F70B43CC0C}">
      <dgm:prSet/>
      <dgm:spPr>
        <a:solidFill>
          <a:srgbClr val="FF0000"/>
        </a:solidFill>
      </dgm:spPr>
      <dgm:t>
        <a:bodyPr/>
        <a:lstStyle/>
        <a:p>
          <a:endParaRPr lang="en-US"/>
        </a:p>
      </dgm:t>
    </dgm:pt>
    <dgm:pt modelId="{8E84376C-B929-4A34-A2EF-50A2DB73B488}">
      <dgm:prSet phldrT="[Texto]" custT="1"/>
      <dgm:spPr>
        <a:solidFill>
          <a:schemeClr val="tx1">
            <a:lumMod val="75000"/>
            <a:lumOff val="25000"/>
          </a:schemeClr>
        </a:solidFill>
      </dgm:spPr>
      <dgm:t>
        <a:bodyPr/>
        <a:lstStyle/>
        <a:p>
          <a:r>
            <a:rPr lang="es-ES" sz="1200" b="1" dirty="0"/>
            <a:t>06/04/2022</a:t>
          </a:r>
        </a:p>
        <a:p>
          <a:r>
            <a:rPr lang="es-ES" sz="1200" b="1" dirty="0"/>
            <a:t>Desarrollo de análisis </a:t>
          </a:r>
          <a:r>
            <a:rPr lang="es-ES" sz="1200" b="1" dirty="0" err="1"/>
            <a:t>univariado</a:t>
          </a:r>
          <a:endParaRPr lang="en-US" sz="1200" b="1" dirty="0"/>
        </a:p>
      </dgm:t>
    </dgm:pt>
    <dgm:pt modelId="{668BCF5F-649B-4E40-8016-C188ECCA5F1E}" type="parTrans" cxnId="{C578433A-8535-454E-AEA0-498482AE1955}">
      <dgm:prSet/>
      <dgm:spPr/>
      <dgm:t>
        <a:bodyPr/>
        <a:lstStyle/>
        <a:p>
          <a:endParaRPr lang="en-US"/>
        </a:p>
      </dgm:t>
    </dgm:pt>
    <dgm:pt modelId="{5D60BC02-4FC7-4418-BFE8-C765096320BC}" type="sibTrans" cxnId="{C578433A-8535-454E-AEA0-498482AE1955}">
      <dgm:prSet/>
      <dgm:spPr>
        <a:solidFill>
          <a:srgbClr val="FF0000"/>
        </a:solidFill>
      </dgm:spPr>
      <dgm:t>
        <a:bodyPr/>
        <a:lstStyle/>
        <a:p>
          <a:endParaRPr lang="en-US"/>
        </a:p>
      </dgm:t>
    </dgm:pt>
    <dgm:pt modelId="{DD07A4D1-690C-40A4-9C60-5B6A4BF2A1BE}">
      <dgm:prSet phldrT="[Texto]" custT="1"/>
      <dgm:spPr>
        <a:solidFill>
          <a:schemeClr val="tx1">
            <a:lumMod val="75000"/>
            <a:lumOff val="25000"/>
          </a:schemeClr>
        </a:solidFill>
      </dgm:spPr>
      <dgm:t>
        <a:bodyPr/>
        <a:lstStyle/>
        <a:p>
          <a:r>
            <a:rPr lang="es-ES" sz="1200" b="1" dirty="0"/>
            <a:t>18/04/2022</a:t>
          </a:r>
        </a:p>
        <a:p>
          <a:r>
            <a:rPr lang="es-ES" sz="1200" b="1" dirty="0"/>
            <a:t>Desarrollo de análisis bivariado y multivariado</a:t>
          </a:r>
          <a:endParaRPr lang="en-US" sz="1200" b="1" dirty="0"/>
        </a:p>
      </dgm:t>
    </dgm:pt>
    <dgm:pt modelId="{DCC987B8-B4E5-4F60-A591-DDCD4435B14B}" type="parTrans" cxnId="{6C0A30B2-0EFB-4AFD-BC63-C7A35F1C6FB3}">
      <dgm:prSet/>
      <dgm:spPr/>
      <dgm:t>
        <a:bodyPr/>
        <a:lstStyle/>
        <a:p>
          <a:endParaRPr lang="en-US"/>
        </a:p>
      </dgm:t>
    </dgm:pt>
    <dgm:pt modelId="{98EF0492-42C4-4472-BBD6-2F4882DF6D12}" type="sibTrans" cxnId="{6C0A30B2-0EFB-4AFD-BC63-C7A35F1C6FB3}">
      <dgm:prSet/>
      <dgm:spPr>
        <a:solidFill>
          <a:srgbClr val="FF0000"/>
        </a:solidFill>
      </dgm:spPr>
      <dgm:t>
        <a:bodyPr/>
        <a:lstStyle/>
        <a:p>
          <a:endParaRPr lang="en-US"/>
        </a:p>
      </dgm:t>
    </dgm:pt>
    <dgm:pt modelId="{32B2A449-44EE-4803-84D4-D57A637DE8B5}">
      <dgm:prSet custT="1"/>
      <dgm:spPr>
        <a:solidFill>
          <a:schemeClr val="tx1">
            <a:lumMod val="75000"/>
            <a:lumOff val="25000"/>
          </a:schemeClr>
        </a:solidFill>
      </dgm:spPr>
      <dgm:t>
        <a:bodyPr/>
        <a:lstStyle/>
        <a:p>
          <a:r>
            <a:rPr lang="en-US" sz="1200" b="1" dirty="0"/>
            <a:t>18/05/2022</a:t>
          </a:r>
        </a:p>
        <a:p>
          <a:r>
            <a:rPr lang="en-US" sz="1200" b="1" dirty="0"/>
            <a:t>Desarrollo de </a:t>
          </a:r>
          <a:r>
            <a:rPr lang="en-US" sz="1200" b="1" dirty="0" err="1"/>
            <a:t>algoritmo</a:t>
          </a:r>
          <a:r>
            <a:rPr lang="en-US" sz="1200" b="1" dirty="0"/>
            <a:t> DECISION TREE y </a:t>
          </a:r>
          <a:r>
            <a:rPr lang="en-US" sz="1200" b="1" dirty="0" err="1"/>
            <a:t>ajuste</a:t>
          </a:r>
          <a:r>
            <a:rPr lang="en-US" sz="1200" b="1" dirty="0"/>
            <a:t> de </a:t>
          </a:r>
          <a:r>
            <a:rPr lang="en-US" sz="1200" b="1" dirty="0" err="1"/>
            <a:t>modelo</a:t>
          </a:r>
          <a:r>
            <a:rPr lang="en-US" sz="1200" b="1" dirty="0"/>
            <a:t> </a:t>
          </a:r>
          <a:r>
            <a:rPr lang="en-US" sz="1200" b="1" dirty="0" err="1"/>
            <a:t>por</a:t>
          </a:r>
          <a:r>
            <a:rPr lang="en-US" sz="1200" b="1" dirty="0"/>
            <a:t> 10 </a:t>
          </a:r>
          <a:r>
            <a:rPr lang="en-US" sz="1200" b="1" dirty="0" err="1"/>
            <a:t>parámetros</a:t>
          </a:r>
          <a:r>
            <a:rPr lang="en-US" sz="1200" b="1" dirty="0"/>
            <a:t> </a:t>
          </a:r>
          <a:r>
            <a:rPr lang="en-US" sz="1200" b="1" dirty="0" err="1"/>
            <a:t>principales</a:t>
          </a:r>
          <a:endParaRPr lang="en-US" sz="1200" b="1" dirty="0"/>
        </a:p>
      </dgm:t>
    </dgm:pt>
    <dgm:pt modelId="{3A47378B-FBB1-4BCA-9297-FB360B459B1F}" type="parTrans" cxnId="{723F98A7-98B1-4888-B881-3249A9E7B871}">
      <dgm:prSet/>
      <dgm:spPr/>
      <dgm:t>
        <a:bodyPr/>
        <a:lstStyle/>
        <a:p>
          <a:endParaRPr lang="es-AR"/>
        </a:p>
      </dgm:t>
    </dgm:pt>
    <dgm:pt modelId="{A92DD119-5363-46D4-9B82-196F003188E9}" type="sibTrans" cxnId="{723F98A7-98B1-4888-B881-3249A9E7B871}">
      <dgm:prSet/>
      <dgm:spPr>
        <a:solidFill>
          <a:srgbClr val="FF0000"/>
        </a:solidFill>
      </dgm:spPr>
      <dgm:t>
        <a:bodyPr/>
        <a:lstStyle/>
        <a:p>
          <a:endParaRPr lang="es-AR"/>
        </a:p>
      </dgm:t>
    </dgm:pt>
    <dgm:pt modelId="{BA84862C-4BD0-4520-88CE-234AEBC62114}">
      <dgm:prSet custT="1"/>
      <dgm:spPr>
        <a:solidFill>
          <a:schemeClr val="tx1">
            <a:lumMod val="75000"/>
            <a:lumOff val="25000"/>
          </a:schemeClr>
        </a:solidFill>
      </dgm:spPr>
      <dgm:t>
        <a:bodyPr/>
        <a:lstStyle/>
        <a:p>
          <a:r>
            <a:rPr lang="es-MX" sz="1200" b="1" dirty="0"/>
            <a:t>31/05/2022</a:t>
          </a:r>
        </a:p>
        <a:p>
          <a:r>
            <a:rPr lang="es-MX" sz="1200" b="1" dirty="0"/>
            <a:t>Desarrollo de algoritmo XBOOSTER CLASSIFIER </a:t>
          </a:r>
          <a:endParaRPr lang="es-AR" sz="1200" b="1" dirty="0"/>
        </a:p>
      </dgm:t>
    </dgm:pt>
    <dgm:pt modelId="{2812A36B-D9F5-417E-9936-662EF17C3874}" type="parTrans" cxnId="{397B1439-ADB4-4909-B9E6-E4C155818B4D}">
      <dgm:prSet/>
      <dgm:spPr/>
      <dgm:t>
        <a:bodyPr/>
        <a:lstStyle/>
        <a:p>
          <a:endParaRPr lang="es-AR"/>
        </a:p>
      </dgm:t>
    </dgm:pt>
    <dgm:pt modelId="{439DA5E4-B85C-4EAE-A4F9-6C552BBB0022}" type="sibTrans" cxnId="{397B1439-ADB4-4909-B9E6-E4C155818B4D}">
      <dgm:prSet/>
      <dgm:spPr>
        <a:solidFill>
          <a:srgbClr val="FF0000"/>
        </a:solidFill>
      </dgm:spPr>
      <dgm:t>
        <a:bodyPr/>
        <a:lstStyle/>
        <a:p>
          <a:endParaRPr lang="es-AR"/>
        </a:p>
      </dgm:t>
    </dgm:pt>
    <dgm:pt modelId="{8577FAE8-78A7-4017-8A66-8E29D4C24D12}">
      <dgm:prSet custT="1"/>
      <dgm:spPr>
        <a:solidFill>
          <a:schemeClr val="tx1">
            <a:lumMod val="75000"/>
            <a:lumOff val="25000"/>
          </a:schemeClr>
        </a:solidFill>
      </dgm:spPr>
      <dgm:t>
        <a:bodyPr/>
        <a:lstStyle/>
        <a:p>
          <a:r>
            <a:rPr lang="es-MX" sz="1200" b="1" dirty="0"/>
            <a:t>06/06/2020</a:t>
          </a:r>
        </a:p>
        <a:p>
          <a:r>
            <a:rPr lang="es-AR" sz="1200" b="1" dirty="0"/>
            <a:t>Desarrollo del documento ejecutivo</a:t>
          </a:r>
        </a:p>
      </dgm:t>
    </dgm:pt>
    <dgm:pt modelId="{D564E06F-4E0E-43F7-A45D-8FC97C4B938E}" type="parTrans" cxnId="{DC409931-A2C0-43E4-AB5F-80FFBC35337A}">
      <dgm:prSet/>
      <dgm:spPr/>
      <dgm:t>
        <a:bodyPr/>
        <a:lstStyle/>
        <a:p>
          <a:endParaRPr lang="es-AR"/>
        </a:p>
      </dgm:t>
    </dgm:pt>
    <dgm:pt modelId="{4092E421-3B7C-4201-8F23-FA842C5029FF}" type="sibTrans" cxnId="{DC409931-A2C0-43E4-AB5F-80FFBC35337A}">
      <dgm:prSet/>
      <dgm:spPr/>
      <dgm:t>
        <a:bodyPr/>
        <a:lstStyle/>
        <a:p>
          <a:endParaRPr lang="es-AR"/>
        </a:p>
      </dgm:t>
    </dgm:pt>
    <dgm:pt modelId="{7F768A79-C18F-4056-8F34-F60EF1D7560C}" type="pres">
      <dgm:prSet presAssocID="{C7A9C7CB-907D-4FA1-A758-6A23C9B30EF0}" presName="diagram" presStyleCnt="0">
        <dgm:presLayoutVars>
          <dgm:dir/>
          <dgm:resizeHandles val="exact"/>
        </dgm:presLayoutVars>
      </dgm:prSet>
      <dgm:spPr/>
    </dgm:pt>
    <dgm:pt modelId="{AAA7A7F9-801E-41BF-B77E-C4CC08EA4B5A}" type="pres">
      <dgm:prSet presAssocID="{5D88DF03-A73D-439A-A1C6-E3E54F6E5AA1}" presName="node" presStyleLbl="node1" presStyleIdx="0" presStyleCnt="8">
        <dgm:presLayoutVars>
          <dgm:bulletEnabled val="1"/>
        </dgm:presLayoutVars>
      </dgm:prSet>
      <dgm:spPr/>
    </dgm:pt>
    <dgm:pt modelId="{26E94290-E538-49BA-9F3B-92849B4983C5}" type="pres">
      <dgm:prSet presAssocID="{28914407-AA85-4577-AED9-CE225334EED1}" presName="sibTrans" presStyleLbl="sibTrans2D1" presStyleIdx="0" presStyleCnt="7"/>
      <dgm:spPr/>
    </dgm:pt>
    <dgm:pt modelId="{F183B99A-E9FD-4C03-9ED8-1E6D2846ED5F}" type="pres">
      <dgm:prSet presAssocID="{28914407-AA85-4577-AED9-CE225334EED1}" presName="connectorText" presStyleLbl="sibTrans2D1" presStyleIdx="0" presStyleCnt="7"/>
      <dgm:spPr/>
    </dgm:pt>
    <dgm:pt modelId="{879E8265-2B72-4DB2-B76B-809BACC6528F}" type="pres">
      <dgm:prSet presAssocID="{B1BE6C22-1B49-40F9-BFB0-B1AC302CFF6C}" presName="node" presStyleLbl="node1" presStyleIdx="1" presStyleCnt="8">
        <dgm:presLayoutVars>
          <dgm:bulletEnabled val="1"/>
        </dgm:presLayoutVars>
      </dgm:prSet>
      <dgm:spPr/>
    </dgm:pt>
    <dgm:pt modelId="{4D5760AA-9F25-4013-B2CC-78BAAFABEB42}" type="pres">
      <dgm:prSet presAssocID="{6F09FA6A-7845-40EB-B4BE-F3F771B654C0}" presName="sibTrans" presStyleLbl="sibTrans2D1" presStyleIdx="1" presStyleCnt="7"/>
      <dgm:spPr/>
    </dgm:pt>
    <dgm:pt modelId="{184426BF-617C-4615-9356-B518C968BF47}" type="pres">
      <dgm:prSet presAssocID="{6F09FA6A-7845-40EB-B4BE-F3F771B654C0}" presName="connectorText" presStyleLbl="sibTrans2D1" presStyleIdx="1" presStyleCnt="7"/>
      <dgm:spPr/>
    </dgm:pt>
    <dgm:pt modelId="{21501EA6-2613-445F-98DE-3EA887499BA5}" type="pres">
      <dgm:prSet presAssocID="{60388D40-1F2E-435C-B083-976010BEFE14}" presName="node" presStyleLbl="node1" presStyleIdx="2" presStyleCnt="8">
        <dgm:presLayoutVars>
          <dgm:bulletEnabled val="1"/>
        </dgm:presLayoutVars>
      </dgm:prSet>
      <dgm:spPr/>
    </dgm:pt>
    <dgm:pt modelId="{9A208B26-FAF0-4B4D-BACA-72EF385092B3}" type="pres">
      <dgm:prSet presAssocID="{D24CD763-74A3-4998-8475-59911097BF2A}" presName="sibTrans" presStyleLbl="sibTrans2D1" presStyleIdx="2" presStyleCnt="7"/>
      <dgm:spPr/>
    </dgm:pt>
    <dgm:pt modelId="{E2F6B377-DD3A-444B-BD75-28976A70C6E2}" type="pres">
      <dgm:prSet presAssocID="{D24CD763-74A3-4998-8475-59911097BF2A}" presName="connectorText" presStyleLbl="sibTrans2D1" presStyleIdx="2" presStyleCnt="7"/>
      <dgm:spPr/>
    </dgm:pt>
    <dgm:pt modelId="{23D51EF1-F645-49DF-B880-85D77882DEBC}" type="pres">
      <dgm:prSet presAssocID="{8E84376C-B929-4A34-A2EF-50A2DB73B488}" presName="node" presStyleLbl="node1" presStyleIdx="3" presStyleCnt="8">
        <dgm:presLayoutVars>
          <dgm:bulletEnabled val="1"/>
        </dgm:presLayoutVars>
      </dgm:prSet>
      <dgm:spPr/>
    </dgm:pt>
    <dgm:pt modelId="{9B63A0C8-E3E3-4844-8154-5CC928050872}" type="pres">
      <dgm:prSet presAssocID="{5D60BC02-4FC7-4418-BFE8-C765096320BC}" presName="sibTrans" presStyleLbl="sibTrans2D1" presStyleIdx="3" presStyleCnt="7"/>
      <dgm:spPr/>
    </dgm:pt>
    <dgm:pt modelId="{3A8B6359-778D-4B46-B0CE-9D00BABDF4AF}" type="pres">
      <dgm:prSet presAssocID="{5D60BC02-4FC7-4418-BFE8-C765096320BC}" presName="connectorText" presStyleLbl="sibTrans2D1" presStyleIdx="3" presStyleCnt="7"/>
      <dgm:spPr/>
    </dgm:pt>
    <dgm:pt modelId="{1A3513B4-5693-4995-B334-16465E36BA93}" type="pres">
      <dgm:prSet presAssocID="{DD07A4D1-690C-40A4-9C60-5B6A4BF2A1BE}" presName="node" presStyleLbl="node1" presStyleIdx="4" presStyleCnt="8">
        <dgm:presLayoutVars>
          <dgm:bulletEnabled val="1"/>
        </dgm:presLayoutVars>
      </dgm:prSet>
      <dgm:spPr/>
    </dgm:pt>
    <dgm:pt modelId="{2AAFF03C-9382-4090-9BF9-C475ABCCB37F}" type="pres">
      <dgm:prSet presAssocID="{98EF0492-42C4-4472-BBD6-2F4882DF6D12}" presName="sibTrans" presStyleLbl="sibTrans2D1" presStyleIdx="4" presStyleCnt="7"/>
      <dgm:spPr/>
    </dgm:pt>
    <dgm:pt modelId="{8CE3BBA0-E2B9-489A-9766-30F20E1FD753}" type="pres">
      <dgm:prSet presAssocID="{98EF0492-42C4-4472-BBD6-2F4882DF6D12}" presName="connectorText" presStyleLbl="sibTrans2D1" presStyleIdx="4" presStyleCnt="7"/>
      <dgm:spPr/>
    </dgm:pt>
    <dgm:pt modelId="{77E4AC7E-67EF-48C3-A788-1BE272009F77}" type="pres">
      <dgm:prSet presAssocID="{32B2A449-44EE-4803-84D4-D57A637DE8B5}" presName="node" presStyleLbl="node1" presStyleIdx="5" presStyleCnt="8">
        <dgm:presLayoutVars>
          <dgm:bulletEnabled val="1"/>
        </dgm:presLayoutVars>
      </dgm:prSet>
      <dgm:spPr/>
    </dgm:pt>
    <dgm:pt modelId="{29678D21-2451-4011-91BA-9A3A856BD635}" type="pres">
      <dgm:prSet presAssocID="{A92DD119-5363-46D4-9B82-196F003188E9}" presName="sibTrans" presStyleLbl="sibTrans2D1" presStyleIdx="5" presStyleCnt="7"/>
      <dgm:spPr/>
    </dgm:pt>
    <dgm:pt modelId="{6EE02C54-5310-4BA4-AC81-AB050DF8BDE6}" type="pres">
      <dgm:prSet presAssocID="{A92DD119-5363-46D4-9B82-196F003188E9}" presName="connectorText" presStyleLbl="sibTrans2D1" presStyleIdx="5" presStyleCnt="7"/>
      <dgm:spPr/>
    </dgm:pt>
    <dgm:pt modelId="{C509C8DD-DEA8-4F03-B3EC-14000A4C0771}" type="pres">
      <dgm:prSet presAssocID="{BA84862C-4BD0-4520-88CE-234AEBC62114}" presName="node" presStyleLbl="node1" presStyleIdx="6" presStyleCnt="8">
        <dgm:presLayoutVars>
          <dgm:bulletEnabled val="1"/>
        </dgm:presLayoutVars>
      </dgm:prSet>
      <dgm:spPr/>
    </dgm:pt>
    <dgm:pt modelId="{DC4F353E-79A6-42D0-8517-488B6262E330}" type="pres">
      <dgm:prSet presAssocID="{439DA5E4-B85C-4EAE-A4F9-6C552BBB0022}" presName="sibTrans" presStyleLbl="sibTrans2D1" presStyleIdx="6" presStyleCnt="7"/>
      <dgm:spPr/>
    </dgm:pt>
    <dgm:pt modelId="{F640A293-F267-4381-A2D3-1E58FE13F081}" type="pres">
      <dgm:prSet presAssocID="{439DA5E4-B85C-4EAE-A4F9-6C552BBB0022}" presName="connectorText" presStyleLbl="sibTrans2D1" presStyleIdx="6" presStyleCnt="7"/>
      <dgm:spPr/>
    </dgm:pt>
    <dgm:pt modelId="{369FC19E-0E79-4AB9-B8BA-5081A773699D}" type="pres">
      <dgm:prSet presAssocID="{8577FAE8-78A7-4017-8A66-8E29D4C24D12}" presName="node" presStyleLbl="node1" presStyleIdx="7" presStyleCnt="8">
        <dgm:presLayoutVars>
          <dgm:bulletEnabled val="1"/>
        </dgm:presLayoutVars>
      </dgm:prSet>
      <dgm:spPr/>
    </dgm:pt>
  </dgm:ptLst>
  <dgm:cxnLst>
    <dgm:cxn modelId="{17547C17-E4E6-4313-BC10-2F71E3A12D59}" type="presOf" srcId="{8577FAE8-78A7-4017-8A66-8E29D4C24D12}" destId="{369FC19E-0E79-4AB9-B8BA-5081A773699D}" srcOrd="0" destOrd="0" presId="urn:microsoft.com/office/officeart/2005/8/layout/process5"/>
    <dgm:cxn modelId="{FCCDAE26-B7E0-49C1-8434-FE5360DDD1FD}" srcId="{C7A9C7CB-907D-4FA1-A758-6A23C9B30EF0}" destId="{B1BE6C22-1B49-40F9-BFB0-B1AC302CFF6C}" srcOrd="1" destOrd="0" parTransId="{F9BDA8FC-FCDB-445D-9B53-78BE7889CA95}" sibTransId="{6F09FA6A-7845-40EB-B4BE-F3F771B654C0}"/>
    <dgm:cxn modelId="{4D514927-6291-4A7E-8259-96E5824A8C3E}" type="presOf" srcId="{D24CD763-74A3-4998-8475-59911097BF2A}" destId="{E2F6B377-DD3A-444B-BD75-28976A70C6E2}" srcOrd="1" destOrd="0" presId="urn:microsoft.com/office/officeart/2005/8/layout/process5"/>
    <dgm:cxn modelId="{AF058B2F-EB01-428B-B246-C95E61BB104F}" type="presOf" srcId="{439DA5E4-B85C-4EAE-A4F9-6C552BBB0022}" destId="{F640A293-F267-4381-A2D3-1E58FE13F081}" srcOrd="1" destOrd="0" presId="urn:microsoft.com/office/officeart/2005/8/layout/process5"/>
    <dgm:cxn modelId="{DC409931-A2C0-43E4-AB5F-80FFBC35337A}" srcId="{C7A9C7CB-907D-4FA1-A758-6A23C9B30EF0}" destId="{8577FAE8-78A7-4017-8A66-8E29D4C24D12}" srcOrd="7" destOrd="0" parTransId="{D564E06F-4E0E-43F7-A45D-8FC97C4B938E}" sibTransId="{4092E421-3B7C-4201-8F23-FA842C5029FF}"/>
    <dgm:cxn modelId="{6A2E2435-6327-4C7D-AEE4-298696E4A1B6}" type="presOf" srcId="{A92DD119-5363-46D4-9B82-196F003188E9}" destId="{29678D21-2451-4011-91BA-9A3A856BD635}" srcOrd="0" destOrd="0" presId="urn:microsoft.com/office/officeart/2005/8/layout/process5"/>
    <dgm:cxn modelId="{397B1439-ADB4-4909-B9E6-E4C155818B4D}" srcId="{C7A9C7CB-907D-4FA1-A758-6A23C9B30EF0}" destId="{BA84862C-4BD0-4520-88CE-234AEBC62114}" srcOrd="6" destOrd="0" parTransId="{2812A36B-D9F5-417E-9936-662EF17C3874}" sibTransId="{439DA5E4-B85C-4EAE-A4F9-6C552BBB0022}"/>
    <dgm:cxn modelId="{C578433A-8535-454E-AEA0-498482AE1955}" srcId="{C7A9C7CB-907D-4FA1-A758-6A23C9B30EF0}" destId="{8E84376C-B929-4A34-A2EF-50A2DB73B488}" srcOrd="3" destOrd="0" parTransId="{668BCF5F-649B-4E40-8016-C188ECCA5F1E}" sibTransId="{5D60BC02-4FC7-4418-BFE8-C765096320BC}"/>
    <dgm:cxn modelId="{8F3F9268-F4CE-442D-8C3D-BD47F6D34915}" type="presOf" srcId="{32B2A449-44EE-4803-84D4-D57A637DE8B5}" destId="{77E4AC7E-67EF-48C3-A788-1BE272009F77}" srcOrd="0" destOrd="0" presId="urn:microsoft.com/office/officeart/2005/8/layout/process5"/>
    <dgm:cxn modelId="{B0C9044D-D580-4CB9-8E79-FFFB837E000C}" type="presOf" srcId="{C7A9C7CB-907D-4FA1-A758-6A23C9B30EF0}" destId="{7F768A79-C18F-4056-8F34-F60EF1D7560C}" srcOrd="0" destOrd="0" presId="urn:microsoft.com/office/officeart/2005/8/layout/process5"/>
    <dgm:cxn modelId="{7EF05C4F-7CEF-4017-B267-FB9D8C0A9D2E}" type="presOf" srcId="{5D60BC02-4FC7-4418-BFE8-C765096320BC}" destId="{9B63A0C8-E3E3-4844-8154-5CC928050872}" srcOrd="0" destOrd="0" presId="urn:microsoft.com/office/officeart/2005/8/layout/process5"/>
    <dgm:cxn modelId="{DAB47057-BC92-4A91-B5AF-A7003BBC56B3}" type="presOf" srcId="{98EF0492-42C4-4472-BBD6-2F4882DF6D12}" destId="{2AAFF03C-9382-4090-9BF9-C475ABCCB37F}" srcOrd="0" destOrd="0" presId="urn:microsoft.com/office/officeart/2005/8/layout/process5"/>
    <dgm:cxn modelId="{976A667F-7892-40FE-9F35-F294F9C798C9}" type="presOf" srcId="{8E84376C-B929-4A34-A2EF-50A2DB73B488}" destId="{23D51EF1-F645-49DF-B880-85D77882DEBC}" srcOrd="0" destOrd="0" presId="urn:microsoft.com/office/officeart/2005/8/layout/process5"/>
    <dgm:cxn modelId="{81FAFB81-3499-4DD5-992A-242947235D20}" srcId="{C7A9C7CB-907D-4FA1-A758-6A23C9B30EF0}" destId="{5D88DF03-A73D-439A-A1C6-E3E54F6E5AA1}" srcOrd="0" destOrd="0" parTransId="{AB0BD2E8-3A9F-41BA-980A-9A8029DA374B}" sibTransId="{28914407-AA85-4577-AED9-CE225334EED1}"/>
    <dgm:cxn modelId="{A7437F88-FDB0-492A-8220-8291934B6174}" type="presOf" srcId="{A92DD119-5363-46D4-9B82-196F003188E9}" destId="{6EE02C54-5310-4BA4-AC81-AB050DF8BDE6}" srcOrd="1" destOrd="0" presId="urn:microsoft.com/office/officeart/2005/8/layout/process5"/>
    <dgm:cxn modelId="{9237619F-9BAA-4FF3-AE0A-AF58BE45B655}" type="presOf" srcId="{28914407-AA85-4577-AED9-CE225334EED1}" destId="{F183B99A-E9FD-4C03-9ED8-1E6D2846ED5F}" srcOrd="1" destOrd="0" presId="urn:microsoft.com/office/officeart/2005/8/layout/process5"/>
    <dgm:cxn modelId="{723F98A7-98B1-4888-B881-3249A9E7B871}" srcId="{C7A9C7CB-907D-4FA1-A758-6A23C9B30EF0}" destId="{32B2A449-44EE-4803-84D4-D57A637DE8B5}" srcOrd="5" destOrd="0" parTransId="{3A47378B-FBB1-4BCA-9297-FB360B459B1F}" sibTransId="{A92DD119-5363-46D4-9B82-196F003188E9}"/>
    <dgm:cxn modelId="{6C0A30B2-0EFB-4AFD-BC63-C7A35F1C6FB3}" srcId="{C7A9C7CB-907D-4FA1-A758-6A23C9B30EF0}" destId="{DD07A4D1-690C-40A4-9C60-5B6A4BF2A1BE}" srcOrd="4" destOrd="0" parTransId="{DCC987B8-B4E5-4F60-A591-DDCD4435B14B}" sibTransId="{98EF0492-42C4-4472-BBD6-2F4882DF6D12}"/>
    <dgm:cxn modelId="{5CF683B2-77B6-45C8-B9FD-03CB674B6BCA}" type="presOf" srcId="{BA84862C-4BD0-4520-88CE-234AEBC62114}" destId="{C509C8DD-DEA8-4F03-B3EC-14000A4C0771}" srcOrd="0" destOrd="0" presId="urn:microsoft.com/office/officeart/2005/8/layout/process5"/>
    <dgm:cxn modelId="{DE959BB5-9A10-41DE-AE6B-71F6047019EF}" type="presOf" srcId="{6F09FA6A-7845-40EB-B4BE-F3F771B654C0}" destId="{184426BF-617C-4615-9356-B518C968BF47}" srcOrd="1" destOrd="0" presId="urn:microsoft.com/office/officeart/2005/8/layout/process5"/>
    <dgm:cxn modelId="{6363CDB6-43AF-4BF4-B09D-7D673A210321}" type="presOf" srcId="{DD07A4D1-690C-40A4-9C60-5B6A4BF2A1BE}" destId="{1A3513B4-5693-4995-B334-16465E36BA93}" srcOrd="0" destOrd="0" presId="urn:microsoft.com/office/officeart/2005/8/layout/process5"/>
    <dgm:cxn modelId="{948F17B7-21F1-4049-838A-EA214511C57F}" type="presOf" srcId="{5D88DF03-A73D-439A-A1C6-E3E54F6E5AA1}" destId="{AAA7A7F9-801E-41BF-B77E-C4CC08EA4B5A}" srcOrd="0" destOrd="0" presId="urn:microsoft.com/office/officeart/2005/8/layout/process5"/>
    <dgm:cxn modelId="{8BAC75B9-9E6B-45B1-AF23-B17B0BA327D7}" type="presOf" srcId="{6F09FA6A-7845-40EB-B4BE-F3F771B654C0}" destId="{4D5760AA-9F25-4013-B2CC-78BAAFABEB42}" srcOrd="0" destOrd="0" presId="urn:microsoft.com/office/officeart/2005/8/layout/process5"/>
    <dgm:cxn modelId="{8C2977BD-7FD6-4642-9A58-162044676ED1}" type="presOf" srcId="{98EF0492-42C4-4472-BBD6-2F4882DF6D12}" destId="{8CE3BBA0-E2B9-489A-9766-30F20E1FD753}" srcOrd="1" destOrd="0" presId="urn:microsoft.com/office/officeart/2005/8/layout/process5"/>
    <dgm:cxn modelId="{046E22CB-8932-45CE-B729-7E09759011D9}" type="presOf" srcId="{B1BE6C22-1B49-40F9-BFB0-B1AC302CFF6C}" destId="{879E8265-2B72-4DB2-B76B-809BACC6528F}" srcOrd="0" destOrd="0" presId="urn:microsoft.com/office/officeart/2005/8/layout/process5"/>
    <dgm:cxn modelId="{23EBDBCF-540D-409D-8B1A-CBEA15F014A5}" type="presOf" srcId="{60388D40-1F2E-435C-B083-976010BEFE14}" destId="{21501EA6-2613-445F-98DE-3EA887499BA5}" srcOrd="0" destOrd="0" presId="urn:microsoft.com/office/officeart/2005/8/layout/process5"/>
    <dgm:cxn modelId="{46667AD1-F02B-4B6E-921A-46F70B43CC0C}" srcId="{C7A9C7CB-907D-4FA1-A758-6A23C9B30EF0}" destId="{60388D40-1F2E-435C-B083-976010BEFE14}" srcOrd="2" destOrd="0" parTransId="{06DCF122-79EB-4725-8D0C-6926611CB2FB}" sibTransId="{D24CD763-74A3-4998-8475-59911097BF2A}"/>
    <dgm:cxn modelId="{CAAA6DE7-0431-44D0-9A66-0C85D76E30D1}" type="presOf" srcId="{5D60BC02-4FC7-4418-BFE8-C765096320BC}" destId="{3A8B6359-778D-4B46-B0CE-9D00BABDF4AF}" srcOrd="1" destOrd="0" presId="urn:microsoft.com/office/officeart/2005/8/layout/process5"/>
    <dgm:cxn modelId="{6C94CCE8-8A42-44BB-B0F2-084317F85122}" type="presOf" srcId="{439DA5E4-B85C-4EAE-A4F9-6C552BBB0022}" destId="{DC4F353E-79A6-42D0-8517-488B6262E330}" srcOrd="0" destOrd="0" presId="urn:microsoft.com/office/officeart/2005/8/layout/process5"/>
    <dgm:cxn modelId="{B7026FEB-CE7D-4FD5-94EC-EAD8585C0984}" type="presOf" srcId="{D24CD763-74A3-4998-8475-59911097BF2A}" destId="{9A208B26-FAF0-4B4D-BACA-72EF385092B3}" srcOrd="0" destOrd="0" presId="urn:microsoft.com/office/officeart/2005/8/layout/process5"/>
    <dgm:cxn modelId="{6AE3D9EC-BE9D-4304-8A9C-4BDED14BFE90}" type="presOf" srcId="{28914407-AA85-4577-AED9-CE225334EED1}" destId="{26E94290-E538-49BA-9F3B-92849B4983C5}" srcOrd="0" destOrd="0" presId="urn:microsoft.com/office/officeart/2005/8/layout/process5"/>
    <dgm:cxn modelId="{58191CDC-938E-4400-97C1-AD76B4BADCCF}" type="presParOf" srcId="{7F768A79-C18F-4056-8F34-F60EF1D7560C}" destId="{AAA7A7F9-801E-41BF-B77E-C4CC08EA4B5A}" srcOrd="0" destOrd="0" presId="urn:microsoft.com/office/officeart/2005/8/layout/process5"/>
    <dgm:cxn modelId="{02F9E89C-1151-4CCB-BADD-A5553CA607BC}" type="presParOf" srcId="{7F768A79-C18F-4056-8F34-F60EF1D7560C}" destId="{26E94290-E538-49BA-9F3B-92849B4983C5}" srcOrd="1" destOrd="0" presId="urn:microsoft.com/office/officeart/2005/8/layout/process5"/>
    <dgm:cxn modelId="{E40C30F4-055B-4BF0-965B-89F29E7F5F6E}" type="presParOf" srcId="{26E94290-E538-49BA-9F3B-92849B4983C5}" destId="{F183B99A-E9FD-4C03-9ED8-1E6D2846ED5F}" srcOrd="0" destOrd="0" presId="urn:microsoft.com/office/officeart/2005/8/layout/process5"/>
    <dgm:cxn modelId="{0449081A-6349-447C-9E18-40757CEDC9D4}" type="presParOf" srcId="{7F768A79-C18F-4056-8F34-F60EF1D7560C}" destId="{879E8265-2B72-4DB2-B76B-809BACC6528F}" srcOrd="2" destOrd="0" presId="urn:microsoft.com/office/officeart/2005/8/layout/process5"/>
    <dgm:cxn modelId="{121ECBD0-9A58-445A-B5E8-834FE753ACD8}" type="presParOf" srcId="{7F768A79-C18F-4056-8F34-F60EF1D7560C}" destId="{4D5760AA-9F25-4013-B2CC-78BAAFABEB42}" srcOrd="3" destOrd="0" presId="urn:microsoft.com/office/officeart/2005/8/layout/process5"/>
    <dgm:cxn modelId="{2BEFB32A-8665-42F2-B9EB-FB76CEA2D582}" type="presParOf" srcId="{4D5760AA-9F25-4013-B2CC-78BAAFABEB42}" destId="{184426BF-617C-4615-9356-B518C968BF47}" srcOrd="0" destOrd="0" presId="urn:microsoft.com/office/officeart/2005/8/layout/process5"/>
    <dgm:cxn modelId="{C99E8CC6-C799-4B6A-A90B-522D3D3CF652}" type="presParOf" srcId="{7F768A79-C18F-4056-8F34-F60EF1D7560C}" destId="{21501EA6-2613-445F-98DE-3EA887499BA5}" srcOrd="4" destOrd="0" presId="urn:microsoft.com/office/officeart/2005/8/layout/process5"/>
    <dgm:cxn modelId="{58809A0C-1B01-46E9-8888-14C2B58A6003}" type="presParOf" srcId="{7F768A79-C18F-4056-8F34-F60EF1D7560C}" destId="{9A208B26-FAF0-4B4D-BACA-72EF385092B3}" srcOrd="5" destOrd="0" presId="urn:microsoft.com/office/officeart/2005/8/layout/process5"/>
    <dgm:cxn modelId="{76536620-6EF5-4681-A8C4-3FDCCAA0D0AB}" type="presParOf" srcId="{9A208B26-FAF0-4B4D-BACA-72EF385092B3}" destId="{E2F6B377-DD3A-444B-BD75-28976A70C6E2}" srcOrd="0" destOrd="0" presId="urn:microsoft.com/office/officeart/2005/8/layout/process5"/>
    <dgm:cxn modelId="{B8A74E63-B7D7-4F94-8C37-CA870AEB9C47}" type="presParOf" srcId="{7F768A79-C18F-4056-8F34-F60EF1D7560C}" destId="{23D51EF1-F645-49DF-B880-85D77882DEBC}" srcOrd="6" destOrd="0" presId="urn:microsoft.com/office/officeart/2005/8/layout/process5"/>
    <dgm:cxn modelId="{EC199E18-D0CA-410C-B28C-A6DB3D5D6A90}" type="presParOf" srcId="{7F768A79-C18F-4056-8F34-F60EF1D7560C}" destId="{9B63A0C8-E3E3-4844-8154-5CC928050872}" srcOrd="7" destOrd="0" presId="urn:microsoft.com/office/officeart/2005/8/layout/process5"/>
    <dgm:cxn modelId="{445C642D-CB51-4597-95EC-70B4B3841A49}" type="presParOf" srcId="{9B63A0C8-E3E3-4844-8154-5CC928050872}" destId="{3A8B6359-778D-4B46-B0CE-9D00BABDF4AF}" srcOrd="0" destOrd="0" presId="urn:microsoft.com/office/officeart/2005/8/layout/process5"/>
    <dgm:cxn modelId="{6E83B52F-255B-45DC-AEE1-B5DDFE0D0070}" type="presParOf" srcId="{7F768A79-C18F-4056-8F34-F60EF1D7560C}" destId="{1A3513B4-5693-4995-B334-16465E36BA93}" srcOrd="8" destOrd="0" presId="urn:microsoft.com/office/officeart/2005/8/layout/process5"/>
    <dgm:cxn modelId="{6C6A4A45-0224-406A-AEA2-7A22C7CF3C77}" type="presParOf" srcId="{7F768A79-C18F-4056-8F34-F60EF1D7560C}" destId="{2AAFF03C-9382-4090-9BF9-C475ABCCB37F}" srcOrd="9" destOrd="0" presId="urn:microsoft.com/office/officeart/2005/8/layout/process5"/>
    <dgm:cxn modelId="{4E9A4ADE-4227-4928-9702-C218CB7E33BD}" type="presParOf" srcId="{2AAFF03C-9382-4090-9BF9-C475ABCCB37F}" destId="{8CE3BBA0-E2B9-489A-9766-30F20E1FD753}" srcOrd="0" destOrd="0" presId="urn:microsoft.com/office/officeart/2005/8/layout/process5"/>
    <dgm:cxn modelId="{AA24DB40-4ECA-47B2-AFA5-5CA335DCAED9}" type="presParOf" srcId="{7F768A79-C18F-4056-8F34-F60EF1D7560C}" destId="{77E4AC7E-67EF-48C3-A788-1BE272009F77}" srcOrd="10" destOrd="0" presId="urn:microsoft.com/office/officeart/2005/8/layout/process5"/>
    <dgm:cxn modelId="{87ED49D9-8C8C-42D4-B98E-3B78D0D5BC16}" type="presParOf" srcId="{7F768A79-C18F-4056-8F34-F60EF1D7560C}" destId="{29678D21-2451-4011-91BA-9A3A856BD635}" srcOrd="11" destOrd="0" presId="urn:microsoft.com/office/officeart/2005/8/layout/process5"/>
    <dgm:cxn modelId="{1DAC2AC4-BDAB-4203-AB1B-0B22BB8B259C}" type="presParOf" srcId="{29678D21-2451-4011-91BA-9A3A856BD635}" destId="{6EE02C54-5310-4BA4-AC81-AB050DF8BDE6}" srcOrd="0" destOrd="0" presId="urn:microsoft.com/office/officeart/2005/8/layout/process5"/>
    <dgm:cxn modelId="{13C9CBB3-6FA4-425C-BC56-1BAE44E50B80}" type="presParOf" srcId="{7F768A79-C18F-4056-8F34-F60EF1D7560C}" destId="{C509C8DD-DEA8-4F03-B3EC-14000A4C0771}" srcOrd="12" destOrd="0" presId="urn:microsoft.com/office/officeart/2005/8/layout/process5"/>
    <dgm:cxn modelId="{3E03BAB3-BA80-44F8-91C4-399DF9A0DC3E}" type="presParOf" srcId="{7F768A79-C18F-4056-8F34-F60EF1D7560C}" destId="{DC4F353E-79A6-42D0-8517-488B6262E330}" srcOrd="13" destOrd="0" presId="urn:microsoft.com/office/officeart/2005/8/layout/process5"/>
    <dgm:cxn modelId="{ED1B1B52-D4C5-498E-BDC2-D32E70A88ACB}" type="presParOf" srcId="{DC4F353E-79A6-42D0-8517-488B6262E330}" destId="{F640A293-F267-4381-A2D3-1E58FE13F081}" srcOrd="0" destOrd="0" presId="urn:microsoft.com/office/officeart/2005/8/layout/process5"/>
    <dgm:cxn modelId="{BAE2BC37-2DD1-4FF8-A2F9-6C53E9CC38D4}" type="presParOf" srcId="{7F768A79-C18F-4056-8F34-F60EF1D7560C}" destId="{369FC19E-0E79-4AB9-B8BA-5081A773699D}" srcOrd="14" destOrd="0" presId="urn:microsoft.com/office/officeart/2005/8/layout/process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A7A7F9-801E-41BF-B77E-C4CC08EA4B5A}">
      <dsp:nvSpPr>
        <dsp:cNvPr id="0" name=""/>
        <dsp:cNvSpPr/>
      </dsp:nvSpPr>
      <dsp:spPr>
        <a:xfrm>
          <a:off x="7016" y="230138"/>
          <a:ext cx="2097190" cy="125831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b="1" kern="1200" dirty="0"/>
            <a:t>20/03/2022 </a:t>
          </a:r>
        </a:p>
        <a:p>
          <a:pPr marL="0" lvl="0" indent="0" algn="ctr" defTabSz="533400">
            <a:lnSpc>
              <a:spcPct val="90000"/>
            </a:lnSpc>
            <a:spcBef>
              <a:spcPct val="0"/>
            </a:spcBef>
            <a:spcAft>
              <a:spcPct val="35000"/>
            </a:spcAft>
            <a:buNone/>
          </a:pPr>
          <a:r>
            <a:rPr lang="es-ES" sz="1200" b="1" kern="1200" dirty="0"/>
            <a:t>Elección personal de un </a:t>
          </a:r>
          <a:r>
            <a:rPr lang="es-ES" sz="1200" b="1" kern="1200" dirty="0" err="1"/>
            <a:t>dataset</a:t>
          </a:r>
          <a:r>
            <a:rPr lang="es-ES" sz="1200" b="1" kern="1200" dirty="0"/>
            <a:t> y/o temática posible</a:t>
          </a:r>
          <a:endParaRPr lang="en-US" sz="1200" b="1" kern="1200" dirty="0"/>
        </a:p>
      </dsp:txBody>
      <dsp:txXfrm>
        <a:off x="43871" y="266993"/>
        <a:ext cx="2023480" cy="1184604"/>
      </dsp:txXfrm>
    </dsp:sp>
    <dsp:sp modelId="{26E94290-E538-49BA-9F3B-92849B4983C5}">
      <dsp:nvSpPr>
        <dsp:cNvPr id="0" name=""/>
        <dsp:cNvSpPr/>
      </dsp:nvSpPr>
      <dsp:spPr>
        <a:xfrm>
          <a:off x="2288759" y="599243"/>
          <a:ext cx="444604" cy="520103"/>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288759" y="703264"/>
        <a:ext cx="311223" cy="312061"/>
      </dsp:txXfrm>
    </dsp:sp>
    <dsp:sp modelId="{879E8265-2B72-4DB2-B76B-809BACC6528F}">
      <dsp:nvSpPr>
        <dsp:cNvPr id="0" name=""/>
        <dsp:cNvSpPr/>
      </dsp:nvSpPr>
      <dsp:spPr>
        <a:xfrm>
          <a:off x="2943082" y="230138"/>
          <a:ext cx="2097190" cy="125831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b="1" kern="1200" dirty="0"/>
            <a:t>24/03/2022</a:t>
          </a:r>
        </a:p>
        <a:p>
          <a:pPr marL="0" lvl="0" indent="0" algn="ctr" defTabSz="533400">
            <a:lnSpc>
              <a:spcPct val="90000"/>
            </a:lnSpc>
            <a:spcBef>
              <a:spcPct val="0"/>
            </a:spcBef>
            <a:spcAft>
              <a:spcPct val="35000"/>
            </a:spcAft>
            <a:buNone/>
          </a:pPr>
          <a:r>
            <a:rPr lang="es-ES" sz="1200" b="1" kern="1200" dirty="0"/>
            <a:t>Definición de 3 </a:t>
          </a:r>
          <a:r>
            <a:rPr lang="es-ES" sz="1200" b="1" kern="1200" dirty="0" err="1"/>
            <a:t>datasets</a:t>
          </a:r>
          <a:r>
            <a:rPr lang="es-ES" sz="1200" b="1" kern="1200" dirty="0"/>
            <a:t> y temáticas finalistas. Devolución del tutor sobre ventajas y desventajas de cada uno.</a:t>
          </a:r>
          <a:endParaRPr lang="en-US" sz="1200" b="1" kern="1200" dirty="0"/>
        </a:p>
      </dsp:txBody>
      <dsp:txXfrm>
        <a:off x="2979937" y="266993"/>
        <a:ext cx="2023480" cy="1184604"/>
      </dsp:txXfrm>
    </dsp:sp>
    <dsp:sp modelId="{4D5760AA-9F25-4013-B2CC-78BAAFABEB42}">
      <dsp:nvSpPr>
        <dsp:cNvPr id="0" name=""/>
        <dsp:cNvSpPr/>
      </dsp:nvSpPr>
      <dsp:spPr>
        <a:xfrm>
          <a:off x="5224825" y="599243"/>
          <a:ext cx="444604" cy="520103"/>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224825" y="703264"/>
        <a:ext cx="311223" cy="312061"/>
      </dsp:txXfrm>
    </dsp:sp>
    <dsp:sp modelId="{21501EA6-2613-445F-98DE-3EA887499BA5}">
      <dsp:nvSpPr>
        <dsp:cNvPr id="0" name=""/>
        <dsp:cNvSpPr/>
      </dsp:nvSpPr>
      <dsp:spPr>
        <a:xfrm>
          <a:off x="5879149" y="230138"/>
          <a:ext cx="2097190" cy="125831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b="1" kern="1200" dirty="0"/>
            <a:t>01/04/2022</a:t>
          </a:r>
        </a:p>
        <a:p>
          <a:pPr marL="0" lvl="0" indent="0" algn="ctr" defTabSz="533400">
            <a:lnSpc>
              <a:spcPct val="90000"/>
            </a:lnSpc>
            <a:spcBef>
              <a:spcPct val="0"/>
            </a:spcBef>
            <a:spcAft>
              <a:spcPct val="35000"/>
            </a:spcAft>
            <a:buNone/>
          </a:pPr>
          <a:r>
            <a:rPr lang="es-ES" sz="1200" b="1" kern="1200" dirty="0"/>
            <a:t>Definición de variable target y aplicación de proceso de Data </a:t>
          </a:r>
          <a:r>
            <a:rPr lang="es-ES" sz="1200" b="1" kern="1200" dirty="0" err="1"/>
            <a:t>wrangling</a:t>
          </a:r>
          <a:endParaRPr lang="en-US" sz="1200" b="1" kern="1200" dirty="0"/>
        </a:p>
      </dsp:txBody>
      <dsp:txXfrm>
        <a:off x="5916004" y="266993"/>
        <a:ext cx="2023480" cy="1184604"/>
      </dsp:txXfrm>
    </dsp:sp>
    <dsp:sp modelId="{9A208B26-FAF0-4B4D-BACA-72EF385092B3}">
      <dsp:nvSpPr>
        <dsp:cNvPr id="0" name=""/>
        <dsp:cNvSpPr/>
      </dsp:nvSpPr>
      <dsp:spPr>
        <a:xfrm rot="5400000">
          <a:off x="6705442" y="1635255"/>
          <a:ext cx="444604" cy="520103"/>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rot="-5400000">
        <a:off x="6771714" y="1673005"/>
        <a:ext cx="312061" cy="311223"/>
      </dsp:txXfrm>
    </dsp:sp>
    <dsp:sp modelId="{23D51EF1-F645-49DF-B880-85D77882DEBC}">
      <dsp:nvSpPr>
        <dsp:cNvPr id="0" name=""/>
        <dsp:cNvSpPr/>
      </dsp:nvSpPr>
      <dsp:spPr>
        <a:xfrm>
          <a:off x="5879149" y="2327328"/>
          <a:ext cx="2097190" cy="125831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b="1" kern="1200" dirty="0"/>
            <a:t>06/04/2022</a:t>
          </a:r>
        </a:p>
        <a:p>
          <a:pPr marL="0" lvl="0" indent="0" algn="ctr" defTabSz="533400">
            <a:lnSpc>
              <a:spcPct val="90000"/>
            </a:lnSpc>
            <a:spcBef>
              <a:spcPct val="0"/>
            </a:spcBef>
            <a:spcAft>
              <a:spcPct val="35000"/>
            </a:spcAft>
            <a:buNone/>
          </a:pPr>
          <a:r>
            <a:rPr lang="es-ES" sz="1200" b="1" kern="1200" dirty="0"/>
            <a:t>Desarrollo de análisis </a:t>
          </a:r>
          <a:r>
            <a:rPr lang="es-ES" sz="1200" b="1" kern="1200" dirty="0" err="1"/>
            <a:t>univariado</a:t>
          </a:r>
          <a:endParaRPr lang="en-US" sz="1200" b="1" kern="1200" dirty="0"/>
        </a:p>
      </dsp:txBody>
      <dsp:txXfrm>
        <a:off x="5916004" y="2364183"/>
        <a:ext cx="2023480" cy="1184604"/>
      </dsp:txXfrm>
    </dsp:sp>
    <dsp:sp modelId="{9B63A0C8-E3E3-4844-8154-5CC928050872}">
      <dsp:nvSpPr>
        <dsp:cNvPr id="0" name=""/>
        <dsp:cNvSpPr/>
      </dsp:nvSpPr>
      <dsp:spPr>
        <a:xfrm rot="10800000">
          <a:off x="5249992" y="2696433"/>
          <a:ext cx="444604" cy="520103"/>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rot="10800000">
        <a:off x="5383373" y="2800454"/>
        <a:ext cx="311223" cy="312061"/>
      </dsp:txXfrm>
    </dsp:sp>
    <dsp:sp modelId="{1A3513B4-5693-4995-B334-16465E36BA93}">
      <dsp:nvSpPr>
        <dsp:cNvPr id="0" name=""/>
        <dsp:cNvSpPr/>
      </dsp:nvSpPr>
      <dsp:spPr>
        <a:xfrm>
          <a:off x="2943082" y="2327328"/>
          <a:ext cx="2097190" cy="125831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b="1" kern="1200" dirty="0"/>
            <a:t>18/04/2022</a:t>
          </a:r>
        </a:p>
        <a:p>
          <a:pPr marL="0" lvl="0" indent="0" algn="ctr" defTabSz="533400">
            <a:lnSpc>
              <a:spcPct val="90000"/>
            </a:lnSpc>
            <a:spcBef>
              <a:spcPct val="0"/>
            </a:spcBef>
            <a:spcAft>
              <a:spcPct val="35000"/>
            </a:spcAft>
            <a:buNone/>
          </a:pPr>
          <a:r>
            <a:rPr lang="es-ES" sz="1200" b="1" kern="1200" dirty="0"/>
            <a:t>Desarrollo de análisis bivariado y multivariado</a:t>
          </a:r>
          <a:endParaRPr lang="en-US" sz="1200" b="1" kern="1200" dirty="0"/>
        </a:p>
      </dsp:txBody>
      <dsp:txXfrm>
        <a:off x="2979937" y="2364183"/>
        <a:ext cx="2023480" cy="1184604"/>
      </dsp:txXfrm>
    </dsp:sp>
    <dsp:sp modelId="{2AAFF03C-9382-4090-9BF9-C475ABCCB37F}">
      <dsp:nvSpPr>
        <dsp:cNvPr id="0" name=""/>
        <dsp:cNvSpPr/>
      </dsp:nvSpPr>
      <dsp:spPr>
        <a:xfrm rot="10800000">
          <a:off x="2313925" y="2696433"/>
          <a:ext cx="444604" cy="520103"/>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rot="10800000">
        <a:off x="2447306" y="2800454"/>
        <a:ext cx="311223" cy="312061"/>
      </dsp:txXfrm>
    </dsp:sp>
    <dsp:sp modelId="{77E4AC7E-67EF-48C3-A788-1BE272009F77}">
      <dsp:nvSpPr>
        <dsp:cNvPr id="0" name=""/>
        <dsp:cNvSpPr/>
      </dsp:nvSpPr>
      <dsp:spPr>
        <a:xfrm>
          <a:off x="7016" y="2327328"/>
          <a:ext cx="2097190" cy="125831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18/05/2022</a:t>
          </a:r>
        </a:p>
        <a:p>
          <a:pPr marL="0" lvl="0" indent="0" algn="ctr" defTabSz="533400">
            <a:lnSpc>
              <a:spcPct val="90000"/>
            </a:lnSpc>
            <a:spcBef>
              <a:spcPct val="0"/>
            </a:spcBef>
            <a:spcAft>
              <a:spcPct val="35000"/>
            </a:spcAft>
            <a:buNone/>
          </a:pPr>
          <a:r>
            <a:rPr lang="en-US" sz="1200" b="1" kern="1200" dirty="0"/>
            <a:t>Desarrollo de </a:t>
          </a:r>
          <a:r>
            <a:rPr lang="en-US" sz="1200" b="1" kern="1200" dirty="0" err="1"/>
            <a:t>algoritmo</a:t>
          </a:r>
          <a:r>
            <a:rPr lang="en-US" sz="1200" b="1" kern="1200" dirty="0"/>
            <a:t> DECISION TREE y </a:t>
          </a:r>
          <a:r>
            <a:rPr lang="en-US" sz="1200" b="1" kern="1200" dirty="0" err="1"/>
            <a:t>ajuste</a:t>
          </a:r>
          <a:r>
            <a:rPr lang="en-US" sz="1200" b="1" kern="1200" dirty="0"/>
            <a:t> de </a:t>
          </a:r>
          <a:r>
            <a:rPr lang="en-US" sz="1200" b="1" kern="1200" dirty="0" err="1"/>
            <a:t>modelo</a:t>
          </a:r>
          <a:r>
            <a:rPr lang="en-US" sz="1200" b="1" kern="1200" dirty="0"/>
            <a:t> </a:t>
          </a:r>
          <a:r>
            <a:rPr lang="en-US" sz="1200" b="1" kern="1200" dirty="0" err="1"/>
            <a:t>por</a:t>
          </a:r>
          <a:r>
            <a:rPr lang="en-US" sz="1200" b="1" kern="1200" dirty="0"/>
            <a:t> 10 </a:t>
          </a:r>
          <a:r>
            <a:rPr lang="en-US" sz="1200" b="1" kern="1200" dirty="0" err="1"/>
            <a:t>parámetros</a:t>
          </a:r>
          <a:r>
            <a:rPr lang="en-US" sz="1200" b="1" kern="1200" dirty="0"/>
            <a:t> </a:t>
          </a:r>
          <a:r>
            <a:rPr lang="en-US" sz="1200" b="1" kern="1200" dirty="0" err="1"/>
            <a:t>principales</a:t>
          </a:r>
          <a:endParaRPr lang="en-US" sz="1200" b="1" kern="1200" dirty="0"/>
        </a:p>
      </dsp:txBody>
      <dsp:txXfrm>
        <a:off x="43871" y="2364183"/>
        <a:ext cx="2023480" cy="1184604"/>
      </dsp:txXfrm>
    </dsp:sp>
    <dsp:sp modelId="{29678D21-2451-4011-91BA-9A3A856BD635}">
      <dsp:nvSpPr>
        <dsp:cNvPr id="0" name=""/>
        <dsp:cNvSpPr/>
      </dsp:nvSpPr>
      <dsp:spPr>
        <a:xfrm rot="5400000">
          <a:off x="833309" y="3732445"/>
          <a:ext cx="444604" cy="520103"/>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rot="-5400000">
        <a:off x="899581" y="3770195"/>
        <a:ext cx="312061" cy="311223"/>
      </dsp:txXfrm>
    </dsp:sp>
    <dsp:sp modelId="{C509C8DD-DEA8-4F03-B3EC-14000A4C0771}">
      <dsp:nvSpPr>
        <dsp:cNvPr id="0" name=""/>
        <dsp:cNvSpPr/>
      </dsp:nvSpPr>
      <dsp:spPr>
        <a:xfrm>
          <a:off x="7016" y="4424518"/>
          <a:ext cx="2097190" cy="125831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31/05/2022</a:t>
          </a:r>
        </a:p>
        <a:p>
          <a:pPr marL="0" lvl="0" indent="0" algn="ctr" defTabSz="533400">
            <a:lnSpc>
              <a:spcPct val="90000"/>
            </a:lnSpc>
            <a:spcBef>
              <a:spcPct val="0"/>
            </a:spcBef>
            <a:spcAft>
              <a:spcPct val="35000"/>
            </a:spcAft>
            <a:buNone/>
          </a:pPr>
          <a:r>
            <a:rPr lang="es-MX" sz="1200" b="1" kern="1200" dirty="0"/>
            <a:t>Desarrollo de algoritmo XBOOSTER CLASSIFIER </a:t>
          </a:r>
          <a:endParaRPr lang="es-AR" sz="1200" b="1" kern="1200" dirty="0"/>
        </a:p>
      </dsp:txBody>
      <dsp:txXfrm>
        <a:off x="43871" y="4461373"/>
        <a:ext cx="2023480" cy="1184604"/>
      </dsp:txXfrm>
    </dsp:sp>
    <dsp:sp modelId="{DC4F353E-79A6-42D0-8517-488B6262E330}">
      <dsp:nvSpPr>
        <dsp:cNvPr id="0" name=""/>
        <dsp:cNvSpPr/>
      </dsp:nvSpPr>
      <dsp:spPr>
        <a:xfrm>
          <a:off x="2288759" y="4793624"/>
          <a:ext cx="444604" cy="520103"/>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s-AR" sz="2200" kern="1200"/>
        </a:p>
      </dsp:txBody>
      <dsp:txXfrm>
        <a:off x="2288759" y="4897645"/>
        <a:ext cx="311223" cy="312061"/>
      </dsp:txXfrm>
    </dsp:sp>
    <dsp:sp modelId="{369FC19E-0E79-4AB9-B8BA-5081A773699D}">
      <dsp:nvSpPr>
        <dsp:cNvPr id="0" name=""/>
        <dsp:cNvSpPr/>
      </dsp:nvSpPr>
      <dsp:spPr>
        <a:xfrm>
          <a:off x="2943082" y="4424518"/>
          <a:ext cx="2097190" cy="125831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06/06/2020</a:t>
          </a:r>
        </a:p>
        <a:p>
          <a:pPr marL="0" lvl="0" indent="0" algn="ctr" defTabSz="533400">
            <a:lnSpc>
              <a:spcPct val="90000"/>
            </a:lnSpc>
            <a:spcBef>
              <a:spcPct val="0"/>
            </a:spcBef>
            <a:spcAft>
              <a:spcPct val="35000"/>
            </a:spcAft>
            <a:buNone/>
          </a:pPr>
          <a:r>
            <a:rPr lang="es-AR" sz="1200" b="1" kern="1200" dirty="0"/>
            <a:t>Desarrollo del documento ejecutivo</a:t>
          </a:r>
        </a:p>
      </dsp:txBody>
      <dsp:txXfrm>
        <a:off x="2979937" y="4461373"/>
        <a:ext cx="2023480" cy="1184604"/>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5B8044-B474-4DB4-9764-D73667CC79D0}" type="datetimeFigureOut">
              <a:rPr lang="es-AR" smtClean="0"/>
              <a:t>6/6/2022</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EF425-FA6C-4F29-8A4A-5D397BFE86A3}" type="slidenum">
              <a:rPr lang="es-AR" smtClean="0"/>
              <a:t>‹Nº›</a:t>
            </a:fld>
            <a:endParaRPr lang="es-AR"/>
          </a:p>
        </p:txBody>
      </p:sp>
    </p:spTree>
    <p:extLst>
      <p:ext uri="{BB962C8B-B14F-4D97-AF65-F5344CB8AC3E}">
        <p14:creationId xmlns:p14="http://schemas.microsoft.com/office/powerpoint/2010/main" val="942912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9E8F1A-C23D-4BDE-81E6-95318DCA9D3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D44A186C-B592-4258-BC14-C88BED13B6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905C7E5E-C74F-42C3-9529-8A3DA24289FE}"/>
              </a:ext>
            </a:extLst>
          </p:cNvPr>
          <p:cNvSpPr>
            <a:spLocks noGrp="1"/>
          </p:cNvSpPr>
          <p:nvPr>
            <p:ph type="dt" sz="half" idx="10"/>
          </p:nvPr>
        </p:nvSpPr>
        <p:spPr/>
        <p:txBody>
          <a:bodyPr/>
          <a:lstStyle/>
          <a:p>
            <a:fld id="{FA3DC3F3-AED6-4984-BE07-6056BDDB5FEB}" type="datetime1">
              <a:rPr lang="es-AR" smtClean="0"/>
              <a:t>6/6/2022</a:t>
            </a:fld>
            <a:endParaRPr lang="es-AR"/>
          </a:p>
        </p:txBody>
      </p:sp>
      <p:sp>
        <p:nvSpPr>
          <p:cNvPr id="5" name="Marcador de pie de página 4">
            <a:extLst>
              <a:ext uri="{FF2B5EF4-FFF2-40B4-BE49-F238E27FC236}">
                <a16:creationId xmlns:a16="http://schemas.microsoft.com/office/drawing/2014/main" id="{F135348C-2D33-4150-BC1C-6EFBE0B3D361}"/>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89F4961C-24B9-4A76-ABDB-8D8A973938AD}"/>
              </a:ext>
            </a:extLst>
          </p:cNvPr>
          <p:cNvSpPr>
            <a:spLocks noGrp="1"/>
          </p:cNvSpPr>
          <p:nvPr>
            <p:ph type="sldNum" sz="quarter" idx="12"/>
          </p:nvPr>
        </p:nvSpPr>
        <p:spPr/>
        <p:txBody>
          <a:bodyPr/>
          <a:lstStyle/>
          <a:p>
            <a:fld id="{E399F089-0C1D-48EB-BA22-1D9B88E18323}" type="slidenum">
              <a:rPr lang="es-AR" smtClean="0"/>
              <a:t>‹Nº›</a:t>
            </a:fld>
            <a:endParaRPr lang="es-AR"/>
          </a:p>
        </p:txBody>
      </p:sp>
    </p:spTree>
    <p:extLst>
      <p:ext uri="{BB962C8B-B14F-4D97-AF65-F5344CB8AC3E}">
        <p14:creationId xmlns:p14="http://schemas.microsoft.com/office/powerpoint/2010/main" val="1728234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72EC6E-A415-4CDA-9166-ACAEFDE2FA29}"/>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FFAD4142-9061-411F-B7AA-A608A3E12BB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233BB895-429F-4F34-8C14-DA1F01F24B0C}"/>
              </a:ext>
            </a:extLst>
          </p:cNvPr>
          <p:cNvSpPr>
            <a:spLocks noGrp="1"/>
          </p:cNvSpPr>
          <p:nvPr>
            <p:ph type="dt" sz="half" idx="10"/>
          </p:nvPr>
        </p:nvSpPr>
        <p:spPr/>
        <p:txBody>
          <a:bodyPr/>
          <a:lstStyle/>
          <a:p>
            <a:fld id="{5BF081D9-7F79-4A3A-9F64-5FCC3E27858F}" type="datetime1">
              <a:rPr lang="es-AR" smtClean="0"/>
              <a:t>6/6/2022</a:t>
            </a:fld>
            <a:endParaRPr lang="es-AR"/>
          </a:p>
        </p:txBody>
      </p:sp>
      <p:sp>
        <p:nvSpPr>
          <p:cNvPr id="5" name="Marcador de pie de página 4">
            <a:extLst>
              <a:ext uri="{FF2B5EF4-FFF2-40B4-BE49-F238E27FC236}">
                <a16:creationId xmlns:a16="http://schemas.microsoft.com/office/drawing/2014/main" id="{443A66AF-C188-4882-99B5-D60F344AE600}"/>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9C120AAB-A431-4907-AFBC-7DD1AC65BA27}"/>
              </a:ext>
            </a:extLst>
          </p:cNvPr>
          <p:cNvSpPr>
            <a:spLocks noGrp="1"/>
          </p:cNvSpPr>
          <p:nvPr>
            <p:ph type="sldNum" sz="quarter" idx="12"/>
          </p:nvPr>
        </p:nvSpPr>
        <p:spPr/>
        <p:txBody>
          <a:bodyPr/>
          <a:lstStyle/>
          <a:p>
            <a:fld id="{E399F089-0C1D-48EB-BA22-1D9B88E18323}" type="slidenum">
              <a:rPr lang="es-AR" smtClean="0"/>
              <a:t>‹Nº›</a:t>
            </a:fld>
            <a:endParaRPr lang="es-AR"/>
          </a:p>
        </p:txBody>
      </p:sp>
    </p:spTree>
    <p:extLst>
      <p:ext uri="{BB962C8B-B14F-4D97-AF65-F5344CB8AC3E}">
        <p14:creationId xmlns:p14="http://schemas.microsoft.com/office/powerpoint/2010/main" val="996076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83D9A81-9875-4D79-AC92-329E2FE35EB0}"/>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80260DC1-268B-45DF-B447-2B189191D550}"/>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8C82B73D-8E6F-48E1-B9CA-17653A7D4387}"/>
              </a:ext>
            </a:extLst>
          </p:cNvPr>
          <p:cNvSpPr>
            <a:spLocks noGrp="1"/>
          </p:cNvSpPr>
          <p:nvPr>
            <p:ph type="dt" sz="half" idx="10"/>
          </p:nvPr>
        </p:nvSpPr>
        <p:spPr/>
        <p:txBody>
          <a:bodyPr/>
          <a:lstStyle/>
          <a:p>
            <a:fld id="{2C449730-4649-4746-B75A-CD6C4735F4ED}" type="datetime1">
              <a:rPr lang="es-AR" smtClean="0"/>
              <a:t>6/6/2022</a:t>
            </a:fld>
            <a:endParaRPr lang="es-AR"/>
          </a:p>
        </p:txBody>
      </p:sp>
      <p:sp>
        <p:nvSpPr>
          <p:cNvPr id="5" name="Marcador de pie de página 4">
            <a:extLst>
              <a:ext uri="{FF2B5EF4-FFF2-40B4-BE49-F238E27FC236}">
                <a16:creationId xmlns:a16="http://schemas.microsoft.com/office/drawing/2014/main" id="{3D97A72B-DCE8-4ADF-96D0-AEF062844A7D}"/>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14C2731B-8FD6-4854-9EC0-537DAF0AA313}"/>
              </a:ext>
            </a:extLst>
          </p:cNvPr>
          <p:cNvSpPr>
            <a:spLocks noGrp="1"/>
          </p:cNvSpPr>
          <p:nvPr>
            <p:ph type="sldNum" sz="quarter" idx="12"/>
          </p:nvPr>
        </p:nvSpPr>
        <p:spPr/>
        <p:txBody>
          <a:bodyPr/>
          <a:lstStyle/>
          <a:p>
            <a:fld id="{E399F089-0C1D-48EB-BA22-1D9B88E18323}" type="slidenum">
              <a:rPr lang="es-AR" smtClean="0"/>
              <a:t>‹Nº›</a:t>
            </a:fld>
            <a:endParaRPr lang="es-AR"/>
          </a:p>
        </p:txBody>
      </p:sp>
    </p:spTree>
    <p:extLst>
      <p:ext uri="{BB962C8B-B14F-4D97-AF65-F5344CB8AC3E}">
        <p14:creationId xmlns:p14="http://schemas.microsoft.com/office/powerpoint/2010/main" val="885353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C6B021-3021-4BA8-8CAB-693F2EE52634}"/>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DA309EA9-7662-4378-949E-4502DB582476}"/>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52E4C4C0-78A0-4C2C-9F0F-0BF47398C2B8}"/>
              </a:ext>
            </a:extLst>
          </p:cNvPr>
          <p:cNvSpPr>
            <a:spLocks noGrp="1"/>
          </p:cNvSpPr>
          <p:nvPr>
            <p:ph type="dt" sz="half" idx="10"/>
          </p:nvPr>
        </p:nvSpPr>
        <p:spPr/>
        <p:txBody>
          <a:bodyPr/>
          <a:lstStyle/>
          <a:p>
            <a:fld id="{EC0F6553-A36C-4AC7-80D2-ABC92F375980}" type="datetime1">
              <a:rPr lang="es-AR" smtClean="0"/>
              <a:t>6/6/2022</a:t>
            </a:fld>
            <a:endParaRPr lang="es-AR"/>
          </a:p>
        </p:txBody>
      </p:sp>
      <p:sp>
        <p:nvSpPr>
          <p:cNvPr id="5" name="Marcador de pie de página 4">
            <a:extLst>
              <a:ext uri="{FF2B5EF4-FFF2-40B4-BE49-F238E27FC236}">
                <a16:creationId xmlns:a16="http://schemas.microsoft.com/office/drawing/2014/main" id="{035087BD-58E5-45D8-80D6-7795BD8EDE0F}"/>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7E1F289F-4A05-444C-8095-E4F99E33143B}"/>
              </a:ext>
            </a:extLst>
          </p:cNvPr>
          <p:cNvSpPr>
            <a:spLocks noGrp="1"/>
          </p:cNvSpPr>
          <p:nvPr>
            <p:ph type="sldNum" sz="quarter" idx="12"/>
          </p:nvPr>
        </p:nvSpPr>
        <p:spPr/>
        <p:txBody>
          <a:bodyPr/>
          <a:lstStyle/>
          <a:p>
            <a:fld id="{E399F089-0C1D-48EB-BA22-1D9B88E18323}" type="slidenum">
              <a:rPr lang="es-AR" smtClean="0"/>
              <a:t>‹Nº›</a:t>
            </a:fld>
            <a:endParaRPr lang="es-AR"/>
          </a:p>
        </p:txBody>
      </p:sp>
    </p:spTree>
    <p:extLst>
      <p:ext uri="{BB962C8B-B14F-4D97-AF65-F5344CB8AC3E}">
        <p14:creationId xmlns:p14="http://schemas.microsoft.com/office/powerpoint/2010/main" val="1779798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5298B5-0CC2-4729-8AAE-D59FA45F37D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359B6B54-78C7-4BE0-BCFF-4174C9FF66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6E0E8A3-B5CC-4378-92F1-9DBD6A3EBEB7}"/>
              </a:ext>
            </a:extLst>
          </p:cNvPr>
          <p:cNvSpPr>
            <a:spLocks noGrp="1"/>
          </p:cNvSpPr>
          <p:nvPr>
            <p:ph type="dt" sz="half" idx="10"/>
          </p:nvPr>
        </p:nvSpPr>
        <p:spPr/>
        <p:txBody>
          <a:bodyPr/>
          <a:lstStyle/>
          <a:p>
            <a:fld id="{4FAEDC8B-FD83-498F-B85E-66F13A3030F1}" type="datetime1">
              <a:rPr lang="es-AR" smtClean="0"/>
              <a:t>6/6/2022</a:t>
            </a:fld>
            <a:endParaRPr lang="es-AR"/>
          </a:p>
        </p:txBody>
      </p:sp>
      <p:sp>
        <p:nvSpPr>
          <p:cNvPr id="5" name="Marcador de pie de página 4">
            <a:extLst>
              <a:ext uri="{FF2B5EF4-FFF2-40B4-BE49-F238E27FC236}">
                <a16:creationId xmlns:a16="http://schemas.microsoft.com/office/drawing/2014/main" id="{1A83601A-BC17-4452-AB1E-5F5101F947BF}"/>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F38E9877-CB62-40BB-B9C8-A942A293A62F}"/>
              </a:ext>
            </a:extLst>
          </p:cNvPr>
          <p:cNvSpPr>
            <a:spLocks noGrp="1"/>
          </p:cNvSpPr>
          <p:nvPr>
            <p:ph type="sldNum" sz="quarter" idx="12"/>
          </p:nvPr>
        </p:nvSpPr>
        <p:spPr/>
        <p:txBody>
          <a:bodyPr/>
          <a:lstStyle/>
          <a:p>
            <a:fld id="{E399F089-0C1D-48EB-BA22-1D9B88E18323}" type="slidenum">
              <a:rPr lang="es-AR" smtClean="0"/>
              <a:t>‹Nº›</a:t>
            </a:fld>
            <a:endParaRPr lang="es-AR"/>
          </a:p>
        </p:txBody>
      </p:sp>
    </p:spTree>
    <p:extLst>
      <p:ext uri="{BB962C8B-B14F-4D97-AF65-F5344CB8AC3E}">
        <p14:creationId xmlns:p14="http://schemas.microsoft.com/office/powerpoint/2010/main" val="894090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AAD385-F2B2-4F38-88B1-610526AA07CE}"/>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B5317481-95ED-4B2F-8F86-0CB0C169DB1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06709491-E531-4FD5-95FE-0CFBE6452230}"/>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4E44F4F8-E76E-4FF6-BE0B-0362860DFB6B}"/>
              </a:ext>
            </a:extLst>
          </p:cNvPr>
          <p:cNvSpPr>
            <a:spLocks noGrp="1"/>
          </p:cNvSpPr>
          <p:nvPr>
            <p:ph type="dt" sz="half" idx="10"/>
          </p:nvPr>
        </p:nvSpPr>
        <p:spPr/>
        <p:txBody>
          <a:bodyPr/>
          <a:lstStyle/>
          <a:p>
            <a:fld id="{10E34AA7-3A70-43D9-8FF3-A3F27D07BDA3}" type="datetime1">
              <a:rPr lang="es-AR" smtClean="0"/>
              <a:t>6/6/2022</a:t>
            </a:fld>
            <a:endParaRPr lang="es-AR"/>
          </a:p>
        </p:txBody>
      </p:sp>
      <p:sp>
        <p:nvSpPr>
          <p:cNvPr id="6" name="Marcador de pie de página 5">
            <a:extLst>
              <a:ext uri="{FF2B5EF4-FFF2-40B4-BE49-F238E27FC236}">
                <a16:creationId xmlns:a16="http://schemas.microsoft.com/office/drawing/2014/main" id="{ACF3D863-6FF1-45F9-AC5A-064F7BA04CD8}"/>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B3C97D03-13AC-4AE0-91BF-6FD482B4A95C}"/>
              </a:ext>
            </a:extLst>
          </p:cNvPr>
          <p:cNvSpPr>
            <a:spLocks noGrp="1"/>
          </p:cNvSpPr>
          <p:nvPr>
            <p:ph type="sldNum" sz="quarter" idx="12"/>
          </p:nvPr>
        </p:nvSpPr>
        <p:spPr/>
        <p:txBody>
          <a:bodyPr/>
          <a:lstStyle/>
          <a:p>
            <a:fld id="{E399F089-0C1D-48EB-BA22-1D9B88E18323}" type="slidenum">
              <a:rPr lang="es-AR" smtClean="0"/>
              <a:t>‹Nº›</a:t>
            </a:fld>
            <a:endParaRPr lang="es-AR"/>
          </a:p>
        </p:txBody>
      </p:sp>
    </p:spTree>
    <p:extLst>
      <p:ext uri="{BB962C8B-B14F-4D97-AF65-F5344CB8AC3E}">
        <p14:creationId xmlns:p14="http://schemas.microsoft.com/office/powerpoint/2010/main" val="85482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C7C0C1-86D8-43F5-82A0-7CB87EE0F43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EB3B50BD-316C-48EB-8EB6-55BED9F7C7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14F3BFB-4D09-4192-8F0F-B1717CC3CB5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CE39698A-8350-4A57-B65C-3614AA848D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25370A0-D059-424E-9BF2-070F4DF495B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6A110BAD-7596-4565-81C1-4D98EAA9A046}"/>
              </a:ext>
            </a:extLst>
          </p:cNvPr>
          <p:cNvSpPr>
            <a:spLocks noGrp="1"/>
          </p:cNvSpPr>
          <p:nvPr>
            <p:ph type="dt" sz="half" idx="10"/>
          </p:nvPr>
        </p:nvSpPr>
        <p:spPr/>
        <p:txBody>
          <a:bodyPr/>
          <a:lstStyle/>
          <a:p>
            <a:fld id="{9F5003DC-32D7-40AA-B693-B9411BCC91F8}" type="datetime1">
              <a:rPr lang="es-AR" smtClean="0"/>
              <a:t>6/6/2022</a:t>
            </a:fld>
            <a:endParaRPr lang="es-AR"/>
          </a:p>
        </p:txBody>
      </p:sp>
      <p:sp>
        <p:nvSpPr>
          <p:cNvPr id="8" name="Marcador de pie de página 7">
            <a:extLst>
              <a:ext uri="{FF2B5EF4-FFF2-40B4-BE49-F238E27FC236}">
                <a16:creationId xmlns:a16="http://schemas.microsoft.com/office/drawing/2014/main" id="{8666C3CD-D076-41B2-87C2-97C7B0D847F3}"/>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45541EDE-7CAD-4C8D-A268-8C5271C20B3D}"/>
              </a:ext>
            </a:extLst>
          </p:cNvPr>
          <p:cNvSpPr>
            <a:spLocks noGrp="1"/>
          </p:cNvSpPr>
          <p:nvPr>
            <p:ph type="sldNum" sz="quarter" idx="12"/>
          </p:nvPr>
        </p:nvSpPr>
        <p:spPr/>
        <p:txBody>
          <a:bodyPr/>
          <a:lstStyle/>
          <a:p>
            <a:fld id="{E399F089-0C1D-48EB-BA22-1D9B88E18323}" type="slidenum">
              <a:rPr lang="es-AR" smtClean="0"/>
              <a:t>‹Nº›</a:t>
            </a:fld>
            <a:endParaRPr lang="es-AR"/>
          </a:p>
        </p:txBody>
      </p:sp>
    </p:spTree>
    <p:extLst>
      <p:ext uri="{BB962C8B-B14F-4D97-AF65-F5344CB8AC3E}">
        <p14:creationId xmlns:p14="http://schemas.microsoft.com/office/powerpoint/2010/main" val="3879955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58DA67-2693-4848-A95F-407147F36CA5}"/>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A409E65D-1C14-4624-A937-5A00A212EA32}"/>
              </a:ext>
            </a:extLst>
          </p:cNvPr>
          <p:cNvSpPr>
            <a:spLocks noGrp="1"/>
          </p:cNvSpPr>
          <p:nvPr>
            <p:ph type="dt" sz="half" idx="10"/>
          </p:nvPr>
        </p:nvSpPr>
        <p:spPr/>
        <p:txBody>
          <a:bodyPr/>
          <a:lstStyle/>
          <a:p>
            <a:fld id="{D088A13D-1FA9-4447-9EBB-97C9FF045D16}" type="datetime1">
              <a:rPr lang="es-AR" smtClean="0"/>
              <a:t>6/6/2022</a:t>
            </a:fld>
            <a:endParaRPr lang="es-AR"/>
          </a:p>
        </p:txBody>
      </p:sp>
      <p:sp>
        <p:nvSpPr>
          <p:cNvPr id="4" name="Marcador de pie de página 3">
            <a:extLst>
              <a:ext uri="{FF2B5EF4-FFF2-40B4-BE49-F238E27FC236}">
                <a16:creationId xmlns:a16="http://schemas.microsoft.com/office/drawing/2014/main" id="{BB9F6572-86D0-4178-808D-52054941F8AB}"/>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B659720A-9A64-4074-B1BB-16022B990746}"/>
              </a:ext>
            </a:extLst>
          </p:cNvPr>
          <p:cNvSpPr>
            <a:spLocks noGrp="1"/>
          </p:cNvSpPr>
          <p:nvPr>
            <p:ph type="sldNum" sz="quarter" idx="12"/>
          </p:nvPr>
        </p:nvSpPr>
        <p:spPr/>
        <p:txBody>
          <a:bodyPr/>
          <a:lstStyle/>
          <a:p>
            <a:fld id="{E399F089-0C1D-48EB-BA22-1D9B88E18323}" type="slidenum">
              <a:rPr lang="es-AR" smtClean="0"/>
              <a:t>‹Nº›</a:t>
            </a:fld>
            <a:endParaRPr lang="es-AR"/>
          </a:p>
        </p:txBody>
      </p:sp>
    </p:spTree>
    <p:extLst>
      <p:ext uri="{BB962C8B-B14F-4D97-AF65-F5344CB8AC3E}">
        <p14:creationId xmlns:p14="http://schemas.microsoft.com/office/powerpoint/2010/main" val="1333565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2834A8E-FFE0-4830-9498-93FFD4AD0010}"/>
              </a:ext>
            </a:extLst>
          </p:cNvPr>
          <p:cNvSpPr>
            <a:spLocks noGrp="1"/>
          </p:cNvSpPr>
          <p:nvPr>
            <p:ph type="dt" sz="half" idx="10"/>
          </p:nvPr>
        </p:nvSpPr>
        <p:spPr/>
        <p:txBody>
          <a:bodyPr/>
          <a:lstStyle/>
          <a:p>
            <a:fld id="{1FEC2501-3479-49F9-B1D2-B5F194D41BE8}" type="datetime1">
              <a:rPr lang="es-AR" smtClean="0"/>
              <a:t>6/6/2022</a:t>
            </a:fld>
            <a:endParaRPr lang="es-AR"/>
          </a:p>
        </p:txBody>
      </p:sp>
      <p:sp>
        <p:nvSpPr>
          <p:cNvPr id="3" name="Marcador de pie de página 2">
            <a:extLst>
              <a:ext uri="{FF2B5EF4-FFF2-40B4-BE49-F238E27FC236}">
                <a16:creationId xmlns:a16="http://schemas.microsoft.com/office/drawing/2014/main" id="{AEE9B28D-E3EB-461A-918B-91A57ED91CA5}"/>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D5729090-D403-4CA9-BFFF-A5A0EEF960D7}"/>
              </a:ext>
            </a:extLst>
          </p:cNvPr>
          <p:cNvSpPr>
            <a:spLocks noGrp="1"/>
          </p:cNvSpPr>
          <p:nvPr>
            <p:ph type="sldNum" sz="quarter" idx="12"/>
          </p:nvPr>
        </p:nvSpPr>
        <p:spPr/>
        <p:txBody>
          <a:bodyPr/>
          <a:lstStyle/>
          <a:p>
            <a:fld id="{E399F089-0C1D-48EB-BA22-1D9B88E18323}" type="slidenum">
              <a:rPr lang="es-AR" smtClean="0"/>
              <a:t>‹Nº›</a:t>
            </a:fld>
            <a:endParaRPr lang="es-AR"/>
          </a:p>
        </p:txBody>
      </p:sp>
    </p:spTree>
    <p:extLst>
      <p:ext uri="{BB962C8B-B14F-4D97-AF65-F5344CB8AC3E}">
        <p14:creationId xmlns:p14="http://schemas.microsoft.com/office/powerpoint/2010/main" val="1169880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858672-8FA9-4D2E-B6BE-4A1EB2A5260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29720F36-C756-4C5E-936E-32E79E863E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7CD5BF23-34DA-4750-96B0-8D292FE977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C9C4F6-5EF8-4012-9B64-0870A03177C6}"/>
              </a:ext>
            </a:extLst>
          </p:cNvPr>
          <p:cNvSpPr>
            <a:spLocks noGrp="1"/>
          </p:cNvSpPr>
          <p:nvPr>
            <p:ph type="dt" sz="half" idx="10"/>
          </p:nvPr>
        </p:nvSpPr>
        <p:spPr/>
        <p:txBody>
          <a:bodyPr/>
          <a:lstStyle/>
          <a:p>
            <a:fld id="{2C5CDB4F-ACF5-46B2-AEC0-0C43ADC761C0}" type="datetime1">
              <a:rPr lang="es-AR" smtClean="0"/>
              <a:t>6/6/2022</a:t>
            </a:fld>
            <a:endParaRPr lang="es-AR"/>
          </a:p>
        </p:txBody>
      </p:sp>
      <p:sp>
        <p:nvSpPr>
          <p:cNvPr id="6" name="Marcador de pie de página 5">
            <a:extLst>
              <a:ext uri="{FF2B5EF4-FFF2-40B4-BE49-F238E27FC236}">
                <a16:creationId xmlns:a16="http://schemas.microsoft.com/office/drawing/2014/main" id="{39B514D1-4554-4FE0-B9F0-83088A7D33E0}"/>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2579C80E-7CD5-4134-B31D-A616472D65D5}"/>
              </a:ext>
            </a:extLst>
          </p:cNvPr>
          <p:cNvSpPr>
            <a:spLocks noGrp="1"/>
          </p:cNvSpPr>
          <p:nvPr>
            <p:ph type="sldNum" sz="quarter" idx="12"/>
          </p:nvPr>
        </p:nvSpPr>
        <p:spPr/>
        <p:txBody>
          <a:bodyPr/>
          <a:lstStyle/>
          <a:p>
            <a:fld id="{E399F089-0C1D-48EB-BA22-1D9B88E18323}" type="slidenum">
              <a:rPr lang="es-AR" smtClean="0"/>
              <a:t>‹Nº›</a:t>
            </a:fld>
            <a:endParaRPr lang="es-AR"/>
          </a:p>
        </p:txBody>
      </p:sp>
    </p:spTree>
    <p:extLst>
      <p:ext uri="{BB962C8B-B14F-4D97-AF65-F5344CB8AC3E}">
        <p14:creationId xmlns:p14="http://schemas.microsoft.com/office/powerpoint/2010/main" val="587431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88D5D5-F7F2-47A2-B844-A25D721EB05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4AD6E890-A46F-441C-BDEB-CFBD9999BC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3D5B3E28-CB33-4C3E-940C-8299CA4B5B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F8C3087-D777-4A53-863A-C9272A5C6FB6}"/>
              </a:ext>
            </a:extLst>
          </p:cNvPr>
          <p:cNvSpPr>
            <a:spLocks noGrp="1"/>
          </p:cNvSpPr>
          <p:nvPr>
            <p:ph type="dt" sz="half" idx="10"/>
          </p:nvPr>
        </p:nvSpPr>
        <p:spPr/>
        <p:txBody>
          <a:bodyPr/>
          <a:lstStyle/>
          <a:p>
            <a:fld id="{3F13CBBE-395D-4909-AE45-588C16EC308D}" type="datetime1">
              <a:rPr lang="es-AR" smtClean="0"/>
              <a:t>6/6/2022</a:t>
            </a:fld>
            <a:endParaRPr lang="es-AR"/>
          </a:p>
        </p:txBody>
      </p:sp>
      <p:sp>
        <p:nvSpPr>
          <p:cNvPr id="6" name="Marcador de pie de página 5">
            <a:extLst>
              <a:ext uri="{FF2B5EF4-FFF2-40B4-BE49-F238E27FC236}">
                <a16:creationId xmlns:a16="http://schemas.microsoft.com/office/drawing/2014/main" id="{594CBA8C-C190-4ED2-AE5A-F33BDECED8F6}"/>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8B62A159-257D-4A4D-8817-2E137795C78B}"/>
              </a:ext>
            </a:extLst>
          </p:cNvPr>
          <p:cNvSpPr>
            <a:spLocks noGrp="1"/>
          </p:cNvSpPr>
          <p:nvPr>
            <p:ph type="sldNum" sz="quarter" idx="12"/>
          </p:nvPr>
        </p:nvSpPr>
        <p:spPr/>
        <p:txBody>
          <a:bodyPr/>
          <a:lstStyle/>
          <a:p>
            <a:fld id="{E399F089-0C1D-48EB-BA22-1D9B88E18323}" type="slidenum">
              <a:rPr lang="es-AR" smtClean="0"/>
              <a:t>‹Nº›</a:t>
            </a:fld>
            <a:endParaRPr lang="es-AR"/>
          </a:p>
        </p:txBody>
      </p:sp>
    </p:spTree>
    <p:extLst>
      <p:ext uri="{BB962C8B-B14F-4D97-AF65-F5344CB8AC3E}">
        <p14:creationId xmlns:p14="http://schemas.microsoft.com/office/powerpoint/2010/main" val="3181924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CE04523-3605-496E-8D01-BC93D7D799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6E9EB013-4ED8-4A1F-9299-9A0D1045DD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932A53D4-77F8-4156-BA41-263B4FEC11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57A00B-E5AD-4630-8245-1E2A0CDB13B6}" type="datetime1">
              <a:rPr lang="es-AR" smtClean="0"/>
              <a:t>6/6/2022</a:t>
            </a:fld>
            <a:endParaRPr lang="es-AR"/>
          </a:p>
        </p:txBody>
      </p:sp>
      <p:sp>
        <p:nvSpPr>
          <p:cNvPr id="5" name="Marcador de pie de página 4">
            <a:extLst>
              <a:ext uri="{FF2B5EF4-FFF2-40B4-BE49-F238E27FC236}">
                <a16:creationId xmlns:a16="http://schemas.microsoft.com/office/drawing/2014/main" id="{A354D569-9CF7-4CB0-A588-08491E056C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a:extLst>
              <a:ext uri="{FF2B5EF4-FFF2-40B4-BE49-F238E27FC236}">
                <a16:creationId xmlns:a16="http://schemas.microsoft.com/office/drawing/2014/main" id="{B87B4CF0-84A5-467E-A8AC-0E86D05BA5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9F089-0C1D-48EB-BA22-1D9B88E18323}" type="slidenum">
              <a:rPr lang="es-AR" smtClean="0"/>
              <a:t>‹Nº›</a:t>
            </a:fld>
            <a:endParaRPr lang="es-AR"/>
          </a:p>
        </p:txBody>
      </p:sp>
    </p:spTree>
    <p:extLst>
      <p:ext uri="{BB962C8B-B14F-4D97-AF65-F5344CB8AC3E}">
        <p14:creationId xmlns:p14="http://schemas.microsoft.com/office/powerpoint/2010/main" val="178066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8.jf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hyperlink" Target="https://www.openicpsr.org/openicpsr/project/102000/version/V3/view" TargetMode="External"/><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hyperlink" Target="https://data.ers.usda.gov/" TargetMode="External"/><Relationship Id="rId5" Type="http://schemas.openxmlformats.org/officeDocument/2006/relationships/hyperlink" Target="https://github.com/washingtonpost/data-police-shootings" TargetMode="External"/><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68B877B-8EEE-45D4-AFA8-FB392B44A104}"/>
              </a:ext>
            </a:extLst>
          </p:cNvPr>
          <p:cNvPicPr>
            <a:picLocks noChangeAspect="1"/>
          </p:cNvPicPr>
          <p:nvPr/>
        </p:nvPicPr>
        <p:blipFill>
          <a:blip r:embed="rId2"/>
          <a:stretch>
            <a:fillRect/>
          </a:stretch>
        </p:blipFill>
        <p:spPr>
          <a:xfrm>
            <a:off x="256540" y="142875"/>
            <a:ext cx="11696700" cy="6572250"/>
          </a:xfrm>
          <a:prstGeom prst="rect">
            <a:avLst/>
          </a:prstGeom>
        </p:spPr>
      </p:pic>
      <p:sp>
        <p:nvSpPr>
          <p:cNvPr id="2" name="Marcador de número de diapositiva 1">
            <a:extLst>
              <a:ext uri="{FF2B5EF4-FFF2-40B4-BE49-F238E27FC236}">
                <a16:creationId xmlns:a16="http://schemas.microsoft.com/office/drawing/2014/main" id="{442844E8-ABAC-8B01-66A9-FA476AAA7635}"/>
              </a:ext>
            </a:extLst>
          </p:cNvPr>
          <p:cNvSpPr>
            <a:spLocks noGrp="1"/>
          </p:cNvSpPr>
          <p:nvPr>
            <p:ph type="sldNum" sz="quarter" idx="12"/>
          </p:nvPr>
        </p:nvSpPr>
        <p:spPr/>
        <p:txBody>
          <a:bodyPr/>
          <a:lstStyle/>
          <a:p>
            <a:fld id="{E399F089-0C1D-48EB-BA22-1D9B88E18323}" type="slidenum">
              <a:rPr lang="es-AR" smtClean="0"/>
              <a:t>1</a:t>
            </a:fld>
            <a:endParaRPr lang="es-AR"/>
          </a:p>
        </p:txBody>
      </p:sp>
    </p:spTree>
    <p:extLst>
      <p:ext uri="{BB962C8B-B14F-4D97-AF65-F5344CB8AC3E}">
        <p14:creationId xmlns:p14="http://schemas.microsoft.com/office/powerpoint/2010/main" val="1482191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ADC09A0A-5EF7-45F4-B8EE-54903540B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adroTexto 8">
            <a:extLst>
              <a:ext uri="{FF2B5EF4-FFF2-40B4-BE49-F238E27FC236}">
                <a16:creationId xmlns:a16="http://schemas.microsoft.com/office/drawing/2014/main" id="{1A6BE482-341F-D49A-93DD-57C6904CA0E9}"/>
              </a:ext>
            </a:extLst>
          </p:cNvPr>
          <p:cNvSpPr txBox="1"/>
          <p:nvPr/>
        </p:nvSpPr>
        <p:spPr>
          <a:xfrm>
            <a:off x="993880" y="111641"/>
            <a:ext cx="5102119" cy="64706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0000"/>
                </a:solidFill>
                <a:effectLst>
                  <a:outerShdw blurRad="38100" dist="38100" dir="2700000" algn="tl">
                    <a:srgbClr val="000000">
                      <a:alpha val="43137"/>
                    </a:srgbClr>
                  </a:outerShdw>
                </a:effectLst>
                <a:ea typeface="+mj-ea"/>
                <a:cs typeface="+mj-cs"/>
              </a:rPr>
              <a:t>ANALISIS UNIVARIADO</a:t>
            </a:r>
          </a:p>
        </p:txBody>
      </p:sp>
      <p:pic>
        <p:nvPicPr>
          <p:cNvPr id="20" name="Imagen 19" descr="Texto&#10;&#10;Descripción generada automáticamente">
            <a:extLst>
              <a:ext uri="{FF2B5EF4-FFF2-40B4-BE49-F238E27FC236}">
                <a16:creationId xmlns:a16="http://schemas.microsoft.com/office/drawing/2014/main" id="{7B724298-31C0-6246-69F5-503FF084C0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335" y="1077493"/>
            <a:ext cx="7083056" cy="2124916"/>
          </a:xfrm>
          <a:prstGeom prst="rect">
            <a:avLst/>
          </a:prstGeom>
        </p:spPr>
      </p:pic>
      <p:pic>
        <p:nvPicPr>
          <p:cNvPr id="27" name="Imagen 26">
            <a:extLst>
              <a:ext uri="{FF2B5EF4-FFF2-40B4-BE49-F238E27FC236}">
                <a16:creationId xmlns:a16="http://schemas.microsoft.com/office/drawing/2014/main" id="{2F2C7BC4-277D-F776-525F-3E8A1BF37222}"/>
              </a:ext>
            </a:extLst>
          </p:cNvPr>
          <p:cNvPicPr>
            <a:picLocks noChangeAspect="1"/>
          </p:cNvPicPr>
          <p:nvPr/>
        </p:nvPicPr>
        <p:blipFill>
          <a:blip r:embed="rId3"/>
          <a:stretch>
            <a:fillRect/>
          </a:stretch>
        </p:blipFill>
        <p:spPr>
          <a:xfrm>
            <a:off x="195335" y="4085760"/>
            <a:ext cx="2908647" cy="2533079"/>
          </a:xfrm>
          <a:prstGeom prst="rect">
            <a:avLst/>
          </a:prstGeom>
        </p:spPr>
      </p:pic>
      <p:pic>
        <p:nvPicPr>
          <p:cNvPr id="36" name="Imagen 35">
            <a:extLst>
              <a:ext uri="{FF2B5EF4-FFF2-40B4-BE49-F238E27FC236}">
                <a16:creationId xmlns:a16="http://schemas.microsoft.com/office/drawing/2014/main" id="{1CBDFC44-358B-A565-1DAB-9F22DA3DE27B}"/>
              </a:ext>
            </a:extLst>
          </p:cNvPr>
          <p:cNvPicPr>
            <a:picLocks noChangeAspect="1"/>
          </p:cNvPicPr>
          <p:nvPr/>
        </p:nvPicPr>
        <p:blipFill>
          <a:blip r:embed="rId4"/>
          <a:stretch>
            <a:fillRect/>
          </a:stretch>
        </p:blipFill>
        <p:spPr>
          <a:xfrm>
            <a:off x="3243849" y="4158103"/>
            <a:ext cx="4286162" cy="2487180"/>
          </a:xfrm>
          <a:prstGeom prst="rect">
            <a:avLst/>
          </a:prstGeom>
        </p:spPr>
      </p:pic>
      <p:sp>
        <p:nvSpPr>
          <p:cNvPr id="10" name="CuadroTexto 9">
            <a:extLst>
              <a:ext uri="{FF2B5EF4-FFF2-40B4-BE49-F238E27FC236}">
                <a16:creationId xmlns:a16="http://schemas.microsoft.com/office/drawing/2014/main" id="{9152392B-BC9B-9C4E-4C8F-18C641C40685}"/>
              </a:ext>
            </a:extLst>
          </p:cNvPr>
          <p:cNvSpPr txBox="1"/>
          <p:nvPr/>
        </p:nvSpPr>
        <p:spPr>
          <a:xfrm>
            <a:off x="7669878" y="1000841"/>
            <a:ext cx="4296229" cy="5617998"/>
          </a:xfrm>
          <a:prstGeom prst="rect">
            <a:avLst/>
          </a:prstGeom>
        </p:spPr>
        <p:txBody>
          <a:bodyPr vert="horz" lIns="91440" tIns="45720" rIns="91440" bIns="45720" rtlCol="0">
            <a:normAutofit lnSpcReduction="10000"/>
          </a:bodyPr>
          <a:lstStyle/>
          <a:p>
            <a:pPr indent="-228600" algn="just">
              <a:lnSpc>
                <a:spcPct val="90000"/>
              </a:lnSpc>
              <a:spcAft>
                <a:spcPts val="600"/>
              </a:spcAft>
              <a:buFont typeface="Arial" panose="020B0604020202020204" pitchFamily="34" charset="0"/>
              <a:buChar char="•"/>
            </a:pPr>
            <a:r>
              <a:rPr lang="en-US" sz="2000" b="1" i="0" dirty="0" err="1">
                <a:effectLst/>
              </a:rPr>
              <a:t>Según</a:t>
            </a:r>
            <a:r>
              <a:rPr lang="en-US" sz="2000" b="1" i="0" dirty="0">
                <a:effectLst/>
              </a:rPr>
              <a:t> </a:t>
            </a:r>
            <a:r>
              <a:rPr lang="en-US" sz="2000" b="1" i="0" dirty="0" err="1">
                <a:effectLst/>
              </a:rPr>
              <a:t>estudios</a:t>
            </a:r>
            <a:r>
              <a:rPr lang="en-US" sz="2000" b="1" i="0" dirty="0">
                <a:effectLst/>
              </a:rPr>
              <a:t> de la NAMI (National Alliance on Mental Illness) </a:t>
            </a:r>
            <a:r>
              <a:rPr lang="en-US" sz="2000" b="1" i="0" dirty="0" err="1">
                <a:effectLst/>
              </a:rPr>
              <a:t>en</a:t>
            </a:r>
            <a:r>
              <a:rPr lang="en-US" sz="2000" b="1" i="0" dirty="0">
                <a:effectLst/>
              </a:rPr>
              <a:t> EE.UU. 1 de </a:t>
            </a:r>
            <a:r>
              <a:rPr lang="en-US" sz="2000" b="1" i="0" dirty="0" err="1">
                <a:effectLst/>
              </a:rPr>
              <a:t>cada</a:t>
            </a:r>
            <a:r>
              <a:rPr lang="en-US" sz="2000" b="1" i="0" dirty="0">
                <a:effectLst/>
              </a:rPr>
              <a:t> 5 </a:t>
            </a:r>
            <a:r>
              <a:rPr lang="en-US" sz="2000" b="1" i="0" dirty="0" err="1">
                <a:effectLst/>
              </a:rPr>
              <a:t>adultos</a:t>
            </a:r>
            <a:r>
              <a:rPr lang="en-US" sz="2000" b="1" i="0" dirty="0">
                <a:effectLst/>
              </a:rPr>
              <a:t> </a:t>
            </a:r>
            <a:r>
              <a:rPr lang="en-US" sz="2000" b="1" i="0" dirty="0" err="1">
                <a:effectLst/>
              </a:rPr>
              <a:t>sufre</a:t>
            </a:r>
            <a:r>
              <a:rPr lang="en-US" sz="2000" b="1" i="0" dirty="0">
                <a:effectLst/>
              </a:rPr>
              <a:t> de </a:t>
            </a:r>
            <a:r>
              <a:rPr lang="en-US" sz="2000" b="1" i="0" dirty="0" err="1">
                <a:effectLst/>
              </a:rPr>
              <a:t>una</a:t>
            </a:r>
            <a:r>
              <a:rPr lang="en-US" sz="2000" b="1" i="0" dirty="0">
                <a:effectLst/>
              </a:rPr>
              <a:t> </a:t>
            </a:r>
            <a:r>
              <a:rPr lang="en-US" sz="2000" b="1" i="0" dirty="0" err="1">
                <a:effectLst/>
              </a:rPr>
              <a:t>enfermedad</a:t>
            </a:r>
            <a:r>
              <a:rPr lang="en-US" sz="2000" b="1" i="0" dirty="0">
                <a:effectLst/>
              </a:rPr>
              <a:t> mental, y 1 de </a:t>
            </a:r>
            <a:r>
              <a:rPr lang="en-US" sz="2000" b="1" i="0" dirty="0" err="1">
                <a:effectLst/>
              </a:rPr>
              <a:t>cada</a:t>
            </a:r>
            <a:r>
              <a:rPr lang="en-US" sz="2000" b="1" i="0" dirty="0">
                <a:effectLst/>
              </a:rPr>
              <a:t> 20 </a:t>
            </a:r>
            <a:r>
              <a:rPr lang="en-US" sz="2000" b="1" i="0" dirty="0" err="1">
                <a:effectLst/>
              </a:rPr>
              <a:t>sufre</a:t>
            </a:r>
            <a:r>
              <a:rPr lang="en-US" sz="2000" b="1" i="0" dirty="0">
                <a:effectLst/>
              </a:rPr>
              <a:t> </a:t>
            </a:r>
            <a:r>
              <a:rPr lang="en-US" sz="2000" b="1" i="0" dirty="0" err="1">
                <a:effectLst/>
              </a:rPr>
              <a:t>una</a:t>
            </a:r>
            <a:r>
              <a:rPr lang="en-US" sz="2000" b="1" i="0" dirty="0">
                <a:effectLst/>
              </a:rPr>
              <a:t> </a:t>
            </a:r>
            <a:r>
              <a:rPr lang="en-US" sz="2000" b="1" i="0" dirty="0" err="1">
                <a:effectLst/>
              </a:rPr>
              <a:t>enfermedad</a:t>
            </a:r>
            <a:r>
              <a:rPr lang="en-US" sz="2000" b="1" i="0" dirty="0">
                <a:effectLst/>
              </a:rPr>
              <a:t> mental grave.</a:t>
            </a:r>
          </a:p>
          <a:p>
            <a:pPr indent="-228600" algn="just">
              <a:lnSpc>
                <a:spcPct val="90000"/>
              </a:lnSpc>
              <a:spcAft>
                <a:spcPts val="600"/>
              </a:spcAft>
              <a:buFont typeface="Arial" panose="020B0604020202020204" pitchFamily="34" charset="0"/>
              <a:buChar char="•"/>
            </a:pPr>
            <a:endParaRPr lang="en-US" sz="2000" b="1" dirty="0"/>
          </a:p>
          <a:p>
            <a:pPr indent="-228600" algn="just">
              <a:lnSpc>
                <a:spcPct val="90000"/>
              </a:lnSpc>
              <a:spcAft>
                <a:spcPts val="600"/>
              </a:spcAft>
              <a:buFont typeface="Arial" panose="020B0604020202020204" pitchFamily="34" charset="0"/>
              <a:buChar char="•"/>
            </a:pPr>
            <a:r>
              <a:rPr lang="en-US" sz="2000" b="1" i="0" dirty="0">
                <a:effectLst/>
              </a:rPr>
              <a:t>Hay un claro </a:t>
            </a:r>
            <a:r>
              <a:rPr lang="en-US" sz="2000" b="1" i="0" dirty="0" err="1">
                <a:effectLst/>
              </a:rPr>
              <a:t>exceso</a:t>
            </a:r>
            <a:r>
              <a:rPr lang="en-US" sz="2000" b="1" i="0" dirty="0">
                <a:effectLst/>
              </a:rPr>
              <a:t> de </a:t>
            </a:r>
            <a:r>
              <a:rPr lang="en-US" sz="2000" b="1" i="0" dirty="0" err="1">
                <a:effectLst/>
              </a:rPr>
              <a:t>brutalidad</a:t>
            </a:r>
            <a:r>
              <a:rPr lang="en-US" sz="2000" b="1" i="0" dirty="0">
                <a:effectLst/>
              </a:rPr>
              <a:t> </a:t>
            </a:r>
            <a:r>
              <a:rPr lang="en-US" sz="2000" b="1" i="0" dirty="0" err="1">
                <a:effectLst/>
              </a:rPr>
              <a:t>policial</a:t>
            </a:r>
            <a:r>
              <a:rPr lang="en-US" sz="2000" b="1" i="0" dirty="0">
                <a:effectLst/>
              </a:rPr>
              <a:t> </a:t>
            </a:r>
            <a:r>
              <a:rPr lang="en-US" sz="2000" b="1" i="0" dirty="0" err="1">
                <a:effectLst/>
              </a:rPr>
              <a:t>en</a:t>
            </a:r>
            <a:r>
              <a:rPr lang="en-US" sz="2000" b="1" i="0" dirty="0">
                <a:effectLst/>
              </a:rPr>
              <a:t> </a:t>
            </a:r>
            <a:r>
              <a:rPr lang="en-US" sz="2000" b="1" i="0" dirty="0" err="1">
                <a:effectLst/>
              </a:rPr>
              <a:t>este</a:t>
            </a:r>
            <a:r>
              <a:rPr lang="en-US" sz="2000" b="1" i="0" dirty="0">
                <a:effectLst/>
              </a:rPr>
              <a:t> </a:t>
            </a:r>
            <a:r>
              <a:rPr lang="en-US" sz="2000" b="1" i="0" dirty="0" err="1">
                <a:effectLst/>
              </a:rPr>
              <a:t>caso</a:t>
            </a:r>
            <a:r>
              <a:rPr lang="en-US" sz="2000" b="1" i="0" dirty="0">
                <a:effectLst/>
              </a:rPr>
              <a:t> </a:t>
            </a:r>
            <a:r>
              <a:rPr lang="en-US" sz="2000" b="1" i="0" dirty="0" err="1">
                <a:effectLst/>
              </a:rPr>
              <a:t>comparando</a:t>
            </a:r>
            <a:r>
              <a:rPr lang="en-US" sz="2000" b="1" i="0" dirty="0">
                <a:effectLst/>
              </a:rPr>
              <a:t> </a:t>
            </a:r>
            <a:r>
              <a:rPr lang="en-US" sz="2000" b="1" i="0" dirty="0" err="1">
                <a:effectLst/>
              </a:rPr>
              <a:t>los</a:t>
            </a:r>
            <a:r>
              <a:rPr lang="en-US" sz="2000" b="1" i="0" dirty="0">
                <a:effectLst/>
              </a:rPr>
              <a:t> </a:t>
            </a:r>
            <a:r>
              <a:rPr lang="en-US" sz="2000" b="1" i="0" dirty="0" err="1">
                <a:effectLst/>
              </a:rPr>
              <a:t>números</a:t>
            </a:r>
            <a:r>
              <a:rPr lang="en-US" sz="2000" b="1" i="0" dirty="0">
                <a:effectLst/>
              </a:rPr>
              <a:t>, </a:t>
            </a:r>
            <a:r>
              <a:rPr lang="en-US" sz="2000" b="1" i="0" dirty="0" err="1">
                <a:effectLst/>
              </a:rPr>
              <a:t>ya</a:t>
            </a:r>
            <a:r>
              <a:rPr lang="en-US" sz="2000" b="1" i="0" dirty="0">
                <a:effectLst/>
              </a:rPr>
              <a:t> que </a:t>
            </a:r>
            <a:r>
              <a:rPr lang="en-US" sz="2000" b="1" i="0" dirty="0" err="1">
                <a:effectLst/>
              </a:rPr>
              <a:t>los</a:t>
            </a:r>
            <a:r>
              <a:rPr lang="en-US" sz="2000" b="1" i="0" dirty="0">
                <a:effectLst/>
              </a:rPr>
              <a:t> </a:t>
            </a:r>
            <a:r>
              <a:rPr lang="en-US" sz="2000" b="1" i="0" dirty="0" err="1">
                <a:effectLst/>
              </a:rPr>
              <a:t>casos</a:t>
            </a:r>
            <a:r>
              <a:rPr lang="en-US" sz="2000" b="1" i="0" dirty="0">
                <a:effectLst/>
              </a:rPr>
              <a:t> </a:t>
            </a:r>
            <a:r>
              <a:rPr lang="en-US" sz="2000" b="1" i="0" dirty="0" err="1">
                <a:effectLst/>
              </a:rPr>
              <a:t>más</a:t>
            </a:r>
            <a:r>
              <a:rPr lang="en-US" sz="2000" b="1" i="0" dirty="0">
                <a:effectLst/>
              </a:rPr>
              <a:t> graves de </a:t>
            </a:r>
            <a:r>
              <a:rPr lang="en-US" sz="2000" b="1" i="0" dirty="0" err="1">
                <a:effectLst/>
              </a:rPr>
              <a:t>enfermedad</a:t>
            </a:r>
            <a:r>
              <a:rPr lang="en-US" sz="2000" b="1" i="0" dirty="0">
                <a:effectLst/>
              </a:rPr>
              <a:t> son 5,6% de la población, </a:t>
            </a:r>
            <a:r>
              <a:rPr lang="en-US" sz="2000" b="1" i="0" dirty="0" err="1">
                <a:effectLst/>
              </a:rPr>
              <a:t>comparado</a:t>
            </a:r>
            <a:r>
              <a:rPr lang="en-US" sz="2000" b="1" i="0" dirty="0">
                <a:effectLst/>
              </a:rPr>
              <a:t> al 23.8% que se </a:t>
            </a:r>
            <a:r>
              <a:rPr lang="en-US" sz="2000" b="1" i="0" dirty="0" err="1">
                <a:effectLst/>
              </a:rPr>
              <a:t>observa</a:t>
            </a:r>
            <a:r>
              <a:rPr lang="en-US" sz="2000" b="1" i="0" dirty="0">
                <a:effectLst/>
              </a:rPr>
              <a:t> que </a:t>
            </a:r>
            <a:r>
              <a:rPr lang="en-US" sz="2000" b="1" i="0" dirty="0" err="1">
                <a:effectLst/>
              </a:rPr>
              <a:t>murió</a:t>
            </a:r>
            <a:r>
              <a:rPr lang="en-US" sz="2000" b="1" i="0" dirty="0">
                <a:effectLst/>
              </a:rPr>
              <a:t> a manos de la </a:t>
            </a:r>
            <a:r>
              <a:rPr lang="en-US" sz="2000" b="1" i="0" dirty="0" err="1">
                <a:effectLst/>
              </a:rPr>
              <a:t>policía</a:t>
            </a:r>
            <a:r>
              <a:rPr lang="en-US" sz="2000" b="1" i="0" dirty="0">
                <a:effectLst/>
              </a:rPr>
              <a:t>.</a:t>
            </a:r>
          </a:p>
          <a:p>
            <a:pPr indent="-228600" algn="just">
              <a:lnSpc>
                <a:spcPct val="90000"/>
              </a:lnSpc>
              <a:spcAft>
                <a:spcPts val="600"/>
              </a:spcAft>
              <a:buFont typeface="Arial" panose="020B0604020202020204" pitchFamily="34" charset="0"/>
              <a:buChar char="•"/>
            </a:pPr>
            <a:endParaRPr lang="en-US" sz="2000" b="1" dirty="0"/>
          </a:p>
          <a:p>
            <a:pPr indent="-228600" algn="just">
              <a:lnSpc>
                <a:spcPct val="90000"/>
              </a:lnSpc>
              <a:spcAft>
                <a:spcPts val="600"/>
              </a:spcAft>
              <a:buFont typeface="Arial" panose="020B0604020202020204" pitchFamily="34" charset="0"/>
              <a:buChar char="•"/>
            </a:pPr>
            <a:r>
              <a:rPr lang="en-US" sz="2000" b="1" i="0" dirty="0" err="1">
                <a:effectLst/>
              </a:rPr>
              <a:t>En</a:t>
            </a:r>
            <a:r>
              <a:rPr lang="en-US" sz="2000" b="1" i="0" dirty="0">
                <a:effectLst/>
              </a:rPr>
              <a:t> </a:t>
            </a:r>
            <a:r>
              <a:rPr lang="en-US" sz="2000" b="1" i="0" dirty="0" err="1">
                <a:effectLst/>
              </a:rPr>
              <a:t>cuanto</a:t>
            </a:r>
            <a:r>
              <a:rPr lang="en-US" sz="2000" b="1" i="0" dirty="0">
                <a:effectLst/>
              </a:rPr>
              <a:t> a </a:t>
            </a:r>
            <a:r>
              <a:rPr lang="en-US" sz="2000" b="1" i="0" dirty="0" err="1">
                <a:effectLst/>
              </a:rPr>
              <a:t>nivel</a:t>
            </a:r>
            <a:r>
              <a:rPr lang="en-US" sz="2000" b="1" i="0" dirty="0">
                <a:effectLst/>
              </a:rPr>
              <a:t> de </a:t>
            </a:r>
            <a:r>
              <a:rPr lang="en-US" sz="2000" b="1" i="0" dirty="0" err="1">
                <a:effectLst/>
              </a:rPr>
              <a:t>amenaza</a:t>
            </a:r>
            <a:r>
              <a:rPr lang="en-US" sz="2000" b="1" i="0" dirty="0">
                <a:effectLst/>
              </a:rPr>
              <a:t> de la </a:t>
            </a:r>
            <a:r>
              <a:rPr lang="en-US" sz="2000" b="1" i="0" dirty="0" err="1">
                <a:effectLst/>
              </a:rPr>
              <a:t>víctima</a:t>
            </a:r>
            <a:r>
              <a:rPr lang="en-US" sz="2000" b="1" i="0" dirty="0">
                <a:effectLst/>
              </a:rPr>
              <a:t> civil </a:t>
            </a:r>
            <a:r>
              <a:rPr lang="en-US" sz="2000" b="1" i="0" dirty="0" err="1">
                <a:effectLst/>
              </a:rPr>
              <a:t>abatida</a:t>
            </a:r>
            <a:r>
              <a:rPr lang="en-US" sz="2000" b="1" i="0" dirty="0">
                <a:effectLst/>
              </a:rPr>
              <a:t>, </a:t>
            </a:r>
            <a:r>
              <a:rPr lang="en-US" sz="2000" b="1" i="0" dirty="0" err="1">
                <a:effectLst/>
              </a:rPr>
              <a:t>podemos</a:t>
            </a:r>
            <a:r>
              <a:rPr lang="en-US" sz="2000" b="1" i="0" dirty="0">
                <a:effectLst/>
              </a:rPr>
              <a:t> observer que al </a:t>
            </a:r>
            <a:r>
              <a:rPr lang="en-US" sz="2000" b="1" i="0" dirty="0" err="1">
                <a:effectLst/>
              </a:rPr>
              <a:t>menos</a:t>
            </a:r>
            <a:r>
              <a:rPr lang="en-US" sz="2000" b="1" i="0" dirty="0">
                <a:effectLst/>
              </a:rPr>
              <a:t> </a:t>
            </a:r>
            <a:r>
              <a:rPr lang="en-US" sz="2000" b="1" i="0" dirty="0" err="1">
                <a:effectLst/>
              </a:rPr>
              <a:t>en</a:t>
            </a:r>
            <a:r>
              <a:rPr lang="en-US" sz="2000" b="1" i="0" dirty="0">
                <a:effectLst/>
              </a:rPr>
              <a:t> 500 </a:t>
            </a:r>
            <a:r>
              <a:rPr lang="en-US" sz="2000" b="1" i="0" dirty="0" err="1">
                <a:effectLst/>
              </a:rPr>
              <a:t>casos</a:t>
            </a:r>
            <a:r>
              <a:rPr lang="en-US" sz="2000" b="1" i="0" dirty="0">
                <a:effectLst/>
              </a:rPr>
              <a:t> se </a:t>
            </a:r>
            <a:r>
              <a:rPr lang="en-US" sz="2000" b="1" i="0" dirty="0" err="1">
                <a:effectLst/>
              </a:rPr>
              <a:t>poseía</a:t>
            </a:r>
            <a:r>
              <a:rPr lang="en-US" sz="2000" b="1" i="0" dirty="0">
                <a:effectLst/>
              </a:rPr>
              <a:t> </a:t>
            </a:r>
            <a:r>
              <a:rPr lang="en-US" sz="2000" b="1" i="0" dirty="0" err="1">
                <a:effectLst/>
              </a:rPr>
              <a:t>arma</a:t>
            </a:r>
            <a:r>
              <a:rPr lang="en-US" sz="2000" b="1" i="0" dirty="0">
                <a:effectLst/>
              </a:rPr>
              <a:t> de </a:t>
            </a:r>
            <a:r>
              <a:rPr lang="en-US" sz="2000" b="1" i="0" dirty="0" err="1">
                <a:effectLst/>
              </a:rPr>
              <a:t>juguete</a:t>
            </a:r>
            <a:r>
              <a:rPr lang="en-US" sz="2000" b="1" i="0" dirty="0">
                <a:effectLst/>
              </a:rPr>
              <a:t> o </a:t>
            </a:r>
            <a:r>
              <a:rPr lang="en-US" sz="2000" b="1" i="0" dirty="0" err="1">
                <a:effectLst/>
              </a:rPr>
              <a:t>directamente</a:t>
            </a:r>
            <a:r>
              <a:rPr lang="en-US" sz="2000" b="1" i="0" dirty="0">
                <a:effectLst/>
              </a:rPr>
              <a:t> se </a:t>
            </a:r>
            <a:r>
              <a:rPr lang="en-US" sz="2000" b="1" i="0" dirty="0" err="1">
                <a:effectLst/>
              </a:rPr>
              <a:t>encontraba</a:t>
            </a:r>
            <a:r>
              <a:rPr lang="en-US" sz="2000" b="1" i="0" dirty="0">
                <a:effectLst/>
              </a:rPr>
              <a:t> </a:t>
            </a:r>
            <a:r>
              <a:rPr lang="en-US" sz="2000" b="1" i="0" dirty="0" err="1">
                <a:effectLst/>
              </a:rPr>
              <a:t>desarmada</a:t>
            </a:r>
            <a:r>
              <a:rPr lang="en-US" sz="2000" b="1" i="0" dirty="0">
                <a:effectLst/>
              </a:rPr>
              <a:t>.</a:t>
            </a:r>
          </a:p>
          <a:p>
            <a:pPr indent="-228600">
              <a:lnSpc>
                <a:spcPct val="90000"/>
              </a:lnSpc>
              <a:spcAft>
                <a:spcPts val="600"/>
              </a:spcAft>
              <a:buFont typeface="Arial" panose="020B0604020202020204" pitchFamily="34" charset="0"/>
              <a:buChar char="•"/>
            </a:pPr>
            <a:endParaRPr lang="en-US" sz="2000" b="1" i="0" dirty="0">
              <a:effectLst/>
            </a:endParaRPr>
          </a:p>
        </p:txBody>
      </p:sp>
      <p:pic>
        <p:nvPicPr>
          <p:cNvPr id="4" name="Imagen 3">
            <a:extLst>
              <a:ext uri="{FF2B5EF4-FFF2-40B4-BE49-F238E27FC236}">
                <a16:creationId xmlns:a16="http://schemas.microsoft.com/office/drawing/2014/main" id="{6ED7834C-E0B0-439D-9DFC-852326C173E4}"/>
              </a:ext>
            </a:extLst>
          </p:cNvPr>
          <p:cNvPicPr>
            <a:picLocks noChangeAspect="1"/>
          </p:cNvPicPr>
          <p:nvPr/>
        </p:nvPicPr>
        <p:blipFill>
          <a:blip r:embed="rId5"/>
          <a:stretch>
            <a:fillRect/>
          </a:stretch>
        </p:blipFill>
        <p:spPr>
          <a:xfrm>
            <a:off x="41381" y="83329"/>
            <a:ext cx="952500" cy="742950"/>
          </a:xfrm>
          <a:prstGeom prst="rect">
            <a:avLst/>
          </a:prstGeom>
        </p:spPr>
      </p:pic>
      <p:sp>
        <p:nvSpPr>
          <p:cNvPr id="6" name="Título 1">
            <a:extLst>
              <a:ext uri="{FF2B5EF4-FFF2-40B4-BE49-F238E27FC236}">
                <a16:creationId xmlns:a16="http://schemas.microsoft.com/office/drawing/2014/main" id="{0B29A41A-323A-443F-96FC-608409E746A6}"/>
              </a:ext>
            </a:extLst>
          </p:cNvPr>
          <p:cNvSpPr txBox="1">
            <a:spLocks/>
          </p:cNvSpPr>
          <p:nvPr/>
        </p:nvSpPr>
        <p:spPr>
          <a:xfrm>
            <a:off x="314326" y="952500"/>
            <a:ext cx="11511914" cy="51482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AR" sz="1600" dirty="0">
              <a:latin typeface="Typewriter" panose="02020500000000000000" pitchFamily="18" charset="0"/>
            </a:endParaRPr>
          </a:p>
        </p:txBody>
      </p:sp>
      <p:sp>
        <p:nvSpPr>
          <p:cNvPr id="40" name="CuadroTexto 39">
            <a:extLst>
              <a:ext uri="{FF2B5EF4-FFF2-40B4-BE49-F238E27FC236}">
                <a16:creationId xmlns:a16="http://schemas.microsoft.com/office/drawing/2014/main" id="{E799DBB6-5F3B-39DD-6803-D6F0FAC6CE14}"/>
              </a:ext>
            </a:extLst>
          </p:cNvPr>
          <p:cNvSpPr txBox="1"/>
          <p:nvPr/>
        </p:nvSpPr>
        <p:spPr>
          <a:xfrm>
            <a:off x="3932606" y="3487155"/>
            <a:ext cx="3345785" cy="647064"/>
          </a:xfrm>
          <a:prstGeom prst="rect">
            <a:avLst/>
          </a:prstGeom>
        </p:spPr>
        <p:txBody>
          <a:bodyPr vert="horz" lIns="91440" tIns="45720" rIns="91440" bIns="45720" rtlCol="0" anchor="ctr">
            <a:normAutofit fontScale="92500" lnSpcReduction="10000"/>
          </a:bodyPr>
          <a:lstStyle/>
          <a:p>
            <a:pPr algn="ctr"/>
            <a:r>
              <a:rPr lang="es-ES" sz="2000" b="1" dirty="0">
                <a:solidFill>
                  <a:srgbClr val="A31515"/>
                </a:solidFill>
                <a:effectLst/>
                <a:latin typeface="Typewriter" panose="02020500000000000000"/>
              </a:rPr>
              <a:t>Muertes por tipo de arma que portaba la víctima</a:t>
            </a:r>
            <a:endParaRPr lang="es-ES" sz="2000" b="1" dirty="0">
              <a:solidFill>
                <a:srgbClr val="000000"/>
              </a:solidFill>
              <a:effectLst/>
              <a:latin typeface="Typewriter" panose="02020500000000000000"/>
            </a:endParaRPr>
          </a:p>
        </p:txBody>
      </p:sp>
      <p:sp>
        <p:nvSpPr>
          <p:cNvPr id="42" name="CuadroTexto 41">
            <a:extLst>
              <a:ext uri="{FF2B5EF4-FFF2-40B4-BE49-F238E27FC236}">
                <a16:creationId xmlns:a16="http://schemas.microsoft.com/office/drawing/2014/main" id="{79A5B8B0-7A5D-70F9-96EB-CC91D9C087D5}"/>
              </a:ext>
            </a:extLst>
          </p:cNvPr>
          <p:cNvSpPr txBox="1"/>
          <p:nvPr/>
        </p:nvSpPr>
        <p:spPr>
          <a:xfrm>
            <a:off x="49139" y="3475656"/>
            <a:ext cx="3345785" cy="647064"/>
          </a:xfrm>
          <a:prstGeom prst="rect">
            <a:avLst/>
          </a:prstGeom>
        </p:spPr>
        <p:txBody>
          <a:bodyPr vert="horz" lIns="91440" tIns="45720" rIns="91440" bIns="45720" rtlCol="0" anchor="ctr">
            <a:normAutofit fontScale="70000" lnSpcReduction="20000"/>
          </a:bodyPr>
          <a:lstStyle/>
          <a:p>
            <a:pPr algn="ctr"/>
            <a:r>
              <a:rPr lang="es-ES" sz="2000" b="1" dirty="0">
                <a:solidFill>
                  <a:srgbClr val="A31515"/>
                </a:solidFill>
                <a:effectLst/>
                <a:latin typeface="Typewriter" panose="02020500000000000000"/>
              </a:rPr>
              <a:t>Proporción de civiles con y sin indicios de enfermedad mental</a:t>
            </a:r>
            <a:endParaRPr lang="es-ES" sz="2000" b="1" dirty="0">
              <a:solidFill>
                <a:srgbClr val="000000"/>
              </a:solidFill>
              <a:effectLst/>
              <a:latin typeface="Typewriter" panose="02020500000000000000"/>
            </a:endParaRPr>
          </a:p>
        </p:txBody>
      </p:sp>
      <p:sp>
        <p:nvSpPr>
          <p:cNvPr id="2" name="Marcador de número de diapositiva 1">
            <a:extLst>
              <a:ext uri="{FF2B5EF4-FFF2-40B4-BE49-F238E27FC236}">
                <a16:creationId xmlns:a16="http://schemas.microsoft.com/office/drawing/2014/main" id="{58D000C0-AF69-7BE4-6F49-37FC4F737C01}"/>
              </a:ext>
            </a:extLst>
          </p:cNvPr>
          <p:cNvSpPr>
            <a:spLocks noGrp="1"/>
          </p:cNvSpPr>
          <p:nvPr>
            <p:ph type="sldNum" sz="quarter" idx="12"/>
          </p:nvPr>
        </p:nvSpPr>
        <p:spPr/>
        <p:txBody>
          <a:bodyPr/>
          <a:lstStyle/>
          <a:p>
            <a:fld id="{E399F089-0C1D-48EB-BA22-1D9B88E18323}" type="slidenum">
              <a:rPr lang="es-AR" smtClean="0"/>
              <a:t>10</a:t>
            </a:fld>
            <a:endParaRPr lang="es-AR"/>
          </a:p>
        </p:txBody>
      </p:sp>
    </p:spTree>
    <p:extLst>
      <p:ext uri="{BB962C8B-B14F-4D97-AF65-F5344CB8AC3E}">
        <p14:creationId xmlns:p14="http://schemas.microsoft.com/office/powerpoint/2010/main" val="3042104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C18DD249-7BAF-43E4-96D2-897DF8277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93709A93-4FBF-496D-9228-3D3DBCF50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5906"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AC6F8F5A-EAFE-459F-8F54-9D86D539F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3007289"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Imagen 11" descr="Gráfico, Gráfico circular&#10;&#10;Descripción generada automáticamente">
            <a:extLst>
              <a:ext uri="{FF2B5EF4-FFF2-40B4-BE49-F238E27FC236}">
                <a16:creationId xmlns:a16="http://schemas.microsoft.com/office/drawing/2014/main" id="{1D1C08A5-713C-0DAB-CEB2-5DB38E01220B}"/>
              </a:ext>
            </a:extLst>
          </p:cNvPr>
          <p:cNvPicPr>
            <a:picLocks noChangeAspect="1"/>
          </p:cNvPicPr>
          <p:nvPr/>
        </p:nvPicPr>
        <p:blipFill rotWithShape="1">
          <a:blip r:embed="rId2"/>
          <a:srcRect l="4057" r="5068" b="-4"/>
          <a:stretch/>
        </p:blipFill>
        <p:spPr>
          <a:xfrm>
            <a:off x="6090991" y="4072148"/>
            <a:ext cx="3007289" cy="2776164"/>
          </a:xfrm>
          <a:prstGeom prst="rect">
            <a:avLst/>
          </a:prstGeom>
        </p:spPr>
      </p:pic>
      <p:sp>
        <p:nvSpPr>
          <p:cNvPr id="80" name="Rectangle 79">
            <a:extLst>
              <a:ext uri="{FF2B5EF4-FFF2-40B4-BE49-F238E27FC236}">
                <a16:creationId xmlns:a16="http://schemas.microsoft.com/office/drawing/2014/main" id="{C3FD65E3-4E8F-40F8-B00F-C3CA65D8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4711" y="3474720"/>
            <a:ext cx="3007289"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5DFA2231-FFDF-4250-983C-D460855A3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4616" y="3474720"/>
            <a:ext cx="3007289"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n 6" descr="Foto en blanco y negro de una calle&#10;&#10;Descripción generada automáticamente">
            <a:extLst>
              <a:ext uri="{FF2B5EF4-FFF2-40B4-BE49-F238E27FC236}">
                <a16:creationId xmlns:a16="http://schemas.microsoft.com/office/drawing/2014/main" id="{4AFE8D9D-51A0-B287-CFAE-8D907CE3DC8A}"/>
              </a:ext>
            </a:extLst>
          </p:cNvPr>
          <p:cNvPicPr>
            <a:picLocks noChangeAspect="1"/>
          </p:cNvPicPr>
          <p:nvPr/>
        </p:nvPicPr>
        <p:blipFill rotWithShape="1">
          <a:blip r:embed="rId3">
            <a:extLst>
              <a:ext uri="{28A0092B-C50C-407E-A947-70E740481C1C}">
                <a14:useLocalDpi xmlns:a14="http://schemas.microsoft.com/office/drawing/2010/main" val="0"/>
              </a:ext>
            </a:extLst>
          </a:blip>
          <a:srcRect t="3200" r="-1" b="2237"/>
          <a:stretch/>
        </p:blipFill>
        <p:spPr>
          <a:xfrm>
            <a:off x="9514533" y="4447597"/>
            <a:ext cx="2364317" cy="1257607"/>
          </a:xfrm>
          <a:prstGeom prst="rect">
            <a:avLst/>
          </a:prstGeom>
        </p:spPr>
      </p:pic>
      <p:pic>
        <p:nvPicPr>
          <p:cNvPr id="3" name="Imagen 2" descr="Texto&#10;&#10;Descripción generada automáticamente con confianza media">
            <a:extLst>
              <a:ext uri="{FF2B5EF4-FFF2-40B4-BE49-F238E27FC236}">
                <a16:creationId xmlns:a16="http://schemas.microsoft.com/office/drawing/2014/main" id="{D899415A-02C1-4CCE-63CD-9E1913B83D84}"/>
              </a:ext>
            </a:extLst>
          </p:cNvPr>
          <p:cNvPicPr>
            <a:picLocks noChangeAspect="1"/>
          </p:cNvPicPr>
          <p:nvPr/>
        </p:nvPicPr>
        <p:blipFill>
          <a:blip r:embed="rId4"/>
          <a:stretch>
            <a:fillRect/>
          </a:stretch>
        </p:blipFill>
        <p:spPr>
          <a:xfrm>
            <a:off x="41381" y="83329"/>
            <a:ext cx="952500" cy="742950"/>
          </a:xfrm>
          <a:prstGeom prst="rect">
            <a:avLst/>
          </a:prstGeom>
        </p:spPr>
      </p:pic>
      <p:sp>
        <p:nvSpPr>
          <p:cNvPr id="52" name="CuadroTexto 51">
            <a:extLst>
              <a:ext uri="{FF2B5EF4-FFF2-40B4-BE49-F238E27FC236}">
                <a16:creationId xmlns:a16="http://schemas.microsoft.com/office/drawing/2014/main" id="{82309B15-BA6D-3BFB-5B07-253E070BE0E3}"/>
              </a:ext>
            </a:extLst>
          </p:cNvPr>
          <p:cNvSpPr txBox="1"/>
          <p:nvPr/>
        </p:nvSpPr>
        <p:spPr>
          <a:xfrm>
            <a:off x="1136761" y="125929"/>
            <a:ext cx="4667060" cy="647064"/>
          </a:xfrm>
          <a:prstGeom prst="rect">
            <a:avLst/>
          </a:prstGeom>
        </p:spPr>
        <p:txBody>
          <a:bodyPr vert="horz" lIns="91440" tIns="45720" rIns="91440" bIns="45720" rtlCol="0" anchor="ctr">
            <a:normAutofit fontScale="92500"/>
          </a:bodyPr>
          <a:lstStyle/>
          <a:p>
            <a:pPr>
              <a:lnSpc>
                <a:spcPct val="90000"/>
              </a:lnSpc>
              <a:spcBef>
                <a:spcPct val="0"/>
              </a:spcBef>
              <a:spcAft>
                <a:spcPts val="600"/>
              </a:spcAft>
            </a:pPr>
            <a:r>
              <a:rPr lang="en-US" sz="4000" b="1" dirty="0">
                <a:solidFill>
                  <a:srgbClr val="FF0000"/>
                </a:solidFill>
                <a:effectLst>
                  <a:outerShdw blurRad="38100" dist="38100" dir="2700000" algn="tl">
                    <a:srgbClr val="000000">
                      <a:alpha val="43137"/>
                    </a:srgbClr>
                  </a:outerShdw>
                </a:effectLst>
                <a:ea typeface="+mj-ea"/>
                <a:cs typeface="+mj-cs"/>
              </a:rPr>
              <a:t>ANALISIS UNIVARIADO</a:t>
            </a:r>
          </a:p>
        </p:txBody>
      </p:sp>
      <p:sp>
        <p:nvSpPr>
          <p:cNvPr id="58" name="CuadroTexto 57">
            <a:extLst>
              <a:ext uri="{FF2B5EF4-FFF2-40B4-BE49-F238E27FC236}">
                <a16:creationId xmlns:a16="http://schemas.microsoft.com/office/drawing/2014/main" id="{0F9FA429-44FE-B2B9-CC8C-86C8A382B997}"/>
              </a:ext>
            </a:extLst>
          </p:cNvPr>
          <p:cNvSpPr txBox="1"/>
          <p:nvPr/>
        </p:nvSpPr>
        <p:spPr>
          <a:xfrm>
            <a:off x="313150" y="1128361"/>
            <a:ext cx="5462095" cy="5617998"/>
          </a:xfrm>
          <a:prstGeom prst="rect">
            <a:avLst/>
          </a:prstGeom>
        </p:spPr>
        <p:txBody>
          <a:bodyPr vert="horz" lIns="91440" tIns="45720" rIns="91440" bIns="45720" rtlCol="0">
            <a:normAutofit/>
          </a:bodyPr>
          <a:lstStyle/>
          <a:p>
            <a:pPr indent="-228600" algn="just">
              <a:lnSpc>
                <a:spcPct val="90000"/>
              </a:lnSpc>
              <a:spcAft>
                <a:spcPts val="600"/>
              </a:spcAft>
              <a:buFont typeface="Arial" panose="020B0604020202020204" pitchFamily="34" charset="0"/>
              <a:buChar char="•"/>
            </a:pPr>
            <a:r>
              <a:rPr lang="en-US" sz="2000" b="1" dirty="0" err="1"/>
              <a:t>En</a:t>
            </a:r>
            <a:r>
              <a:rPr lang="en-US" sz="2000" b="1" dirty="0"/>
              <a:t> </a:t>
            </a:r>
            <a:r>
              <a:rPr lang="en-US" sz="2000" b="1" dirty="0" err="1"/>
              <a:t>cuanto</a:t>
            </a:r>
            <a:r>
              <a:rPr lang="en-US" sz="2000" b="1" dirty="0"/>
              <a:t> a </a:t>
            </a:r>
            <a:r>
              <a:rPr lang="en-US" sz="2000" b="1" dirty="0" err="1"/>
              <a:t>tipo</a:t>
            </a:r>
            <a:r>
              <a:rPr lang="en-US" sz="2000" b="1" dirty="0"/>
              <a:t> de </a:t>
            </a:r>
            <a:r>
              <a:rPr lang="en-US" sz="2000" b="1" dirty="0" err="1"/>
              <a:t>incidente</a:t>
            </a:r>
            <a:r>
              <a:rPr lang="en-US" sz="2000" b="1" dirty="0"/>
              <a:t>, </a:t>
            </a:r>
            <a:r>
              <a:rPr lang="en-US" sz="2000" b="1" dirty="0" err="1"/>
              <a:t>puede</a:t>
            </a:r>
            <a:r>
              <a:rPr lang="en-US" sz="2000" b="1" dirty="0"/>
              <a:t> </a:t>
            </a:r>
            <a:r>
              <a:rPr lang="en-US" sz="2000" b="1" dirty="0" err="1"/>
              <a:t>observarse</a:t>
            </a:r>
            <a:r>
              <a:rPr lang="en-US" sz="2000" b="1" dirty="0"/>
              <a:t> </a:t>
            </a:r>
            <a:r>
              <a:rPr lang="en-US" sz="2000" b="1" dirty="0" err="1"/>
              <a:t>en</a:t>
            </a:r>
            <a:r>
              <a:rPr lang="en-US" sz="2000" b="1" dirty="0"/>
              <a:t> </a:t>
            </a:r>
            <a:r>
              <a:rPr lang="en-US" sz="2000" b="1" dirty="0" err="1"/>
              <a:t>el</a:t>
            </a:r>
            <a:r>
              <a:rPr lang="en-US" sz="2000" b="1" dirty="0"/>
              <a:t> </a:t>
            </a:r>
            <a:r>
              <a:rPr lang="en-US" sz="2000" b="1" dirty="0" err="1"/>
              <a:t>gráfico</a:t>
            </a:r>
            <a:r>
              <a:rPr lang="en-US" sz="2000" b="1" dirty="0"/>
              <a:t> de la </a:t>
            </a:r>
            <a:r>
              <a:rPr lang="en-US" sz="2000" b="1" dirty="0" err="1"/>
              <a:t>derecha</a:t>
            </a:r>
            <a:r>
              <a:rPr lang="en-US" sz="2000" b="1" dirty="0"/>
              <a:t> que </a:t>
            </a:r>
            <a:r>
              <a:rPr lang="en-US" sz="2000" b="1" dirty="0" err="1"/>
              <a:t>los</a:t>
            </a:r>
            <a:r>
              <a:rPr lang="en-US" sz="2000" b="1" dirty="0"/>
              <a:t> </a:t>
            </a:r>
            <a:r>
              <a:rPr lang="en-US" sz="2000" b="1" dirty="0" err="1"/>
              <a:t>casos</a:t>
            </a:r>
            <a:r>
              <a:rPr lang="en-US" sz="2000" b="1" dirty="0"/>
              <a:t> de </a:t>
            </a:r>
            <a:r>
              <a:rPr lang="en-US" sz="2000" b="1" dirty="0" err="1"/>
              <a:t>enfermedad</a:t>
            </a:r>
            <a:r>
              <a:rPr lang="en-US" sz="2000" b="1" dirty="0"/>
              <a:t> mental </a:t>
            </a:r>
            <a:r>
              <a:rPr lang="en-US" sz="2000" b="1" dirty="0" err="1"/>
              <a:t>sumados</a:t>
            </a:r>
            <a:r>
              <a:rPr lang="en-US" sz="2000" b="1" dirty="0"/>
              <a:t> a </a:t>
            </a:r>
            <a:r>
              <a:rPr lang="en-US" sz="2000" b="1" dirty="0" err="1"/>
              <a:t>los</a:t>
            </a:r>
            <a:r>
              <a:rPr lang="en-US" sz="2000" b="1" dirty="0"/>
              <a:t> de </a:t>
            </a:r>
            <a:r>
              <a:rPr lang="en-US" sz="2000" b="1" dirty="0" err="1"/>
              <a:t>disturbios</a:t>
            </a:r>
            <a:r>
              <a:rPr lang="en-US" sz="2000" b="1" dirty="0"/>
              <a:t> </a:t>
            </a:r>
            <a:r>
              <a:rPr lang="en-US" sz="2000" b="1" dirty="0" err="1"/>
              <a:t>domésticos</a:t>
            </a:r>
            <a:r>
              <a:rPr lang="en-US" sz="2000" b="1" dirty="0"/>
              <a:t> o </a:t>
            </a:r>
            <a:r>
              <a:rPr lang="en-US" sz="2000" b="1" dirty="0" err="1"/>
              <a:t>crímenes</a:t>
            </a:r>
            <a:r>
              <a:rPr lang="en-US" sz="2000" b="1" dirty="0"/>
              <a:t> no </a:t>
            </a:r>
            <a:r>
              <a:rPr lang="en-US" sz="2000" b="1" dirty="0" err="1"/>
              <a:t>violentos</a:t>
            </a:r>
            <a:r>
              <a:rPr lang="en-US" sz="2000" b="1" dirty="0"/>
              <a:t> </a:t>
            </a:r>
            <a:r>
              <a:rPr lang="en-US" sz="2000" b="1" dirty="0" err="1"/>
              <a:t>superan</a:t>
            </a:r>
            <a:r>
              <a:rPr lang="en-US" sz="2000" b="1" dirty="0"/>
              <a:t> </a:t>
            </a:r>
            <a:r>
              <a:rPr lang="en-US" sz="2000" b="1" dirty="0" err="1"/>
              <a:t>ampliamente</a:t>
            </a:r>
            <a:r>
              <a:rPr lang="en-US" sz="2000" b="1" dirty="0"/>
              <a:t> a </a:t>
            </a:r>
            <a:r>
              <a:rPr lang="en-US" sz="2000" b="1" dirty="0" err="1"/>
              <a:t>los</a:t>
            </a:r>
            <a:r>
              <a:rPr lang="en-US" sz="2000" b="1" dirty="0"/>
              <a:t> </a:t>
            </a:r>
            <a:r>
              <a:rPr lang="en-US" sz="2000" b="1" dirty="0" err="1"/>
              <a:t>crímenes</a:t>
            </a:r>
            <a:r>
              <a:rPr lang="en-US" sz="2000" b="1" dirty="0"/>
              <a:t> </a:t>
            </a:r>
            <a:r>
              <a:rPr lang="en-US" sz="2000" b="1" dirty="0" err="1"/>
              <a:t>violentos</a:t>
            </a:r>
            <a:r>
              <a:rPr lang="en-US" sz="2000" b="1" dirty="0"/>
              <a:t> o </a:t>
            </a:r>
            <a:r>
              <a:rPr lang="en-US" sz="2000" b="1" dirty="0" err="1"/>
              <a:t>civiles</a:t>
            </a:r>
            <a:r>
              <a:rPr lang="en-US" sz="2000" b="1" dirty="0"/>
              <a:t> </a:t>
            </a:r>
            <a:r>
              <a:rPr lang="en-US" sz="2000" b="1" dirty="0" err="1"/>
              <a:t>armados</a:t>
            </a:r>
            <a:r>
              <a:rPr lang="en-US" sz="2000" b="1" dirty="0"/>
              <a:t>, lo que </a:t>
            </a:r>
            <a:r>
              <a:rPr lang="en-US" sz="2000" b="1" dirty="0" err="1"/>
              <a:t>representaría</a:t>
            </a:r>
            <a:r>
              <a:rPr lang="en-US" sz="2000" b="1" dirty="0"/>
              <a:t>, a priori un </a:t>
            </a:r>
            <a:r>
              <a:rPr lang="en-US" sz="2000" b="1" dirty="0" err="1"/>
              <a:t>exceso</a:t>
            </a:r>
            <a:r>
              <a:rPr lang="en-US" sz="2000" b="1" dirty="0"/>
              <a:t> </a:t>
            </a:r>
            <a:r>
              <a:rPr lang="en-US" sz="2000" b="1" dirty="0" err="1"/>
              <a:t>policíaco</a:t>
            </a:r>
            <a:r>
              <a:rPr lang="en-US" sz="2000" b="1" dirty="0"/>
              <a:t> </a:t>
            </a:r>
            <a:r>
              <a:rPr lang="en-US" sz="2000" b="1" dirty="0" err="1"/>
              <a:t>el</a:t>
            </a:r>
            <a:r>
              <a:rPr lang="en-US" sz="2000" b="1" dirty="0"/>
              <a:t> </a:t>
            </a:r>
            <a:r>
              <a:rPr lang="en-US" sz="2000" b="1" dirty="0" err="1"/>
              <a:t>haber</a:t>
            </a:r>
            <a:r>
              <a:rPr lang="en-US" sz="2000" b="1" dirty="0"/>
              <a:t> </a:t>
            </a:r>
            <a:r>
              <a:rPr lang="en-US" sz="2000" b="1" dirty="0" err="1"/>
              <a:t>resultado</a:t>
            </a:r>
            <a:r>
              <a:rPr lang="en-US" sz="2000" b="1" dirty="0"/>
              <a:t> </a:t>
            </a:r>
            <a:r>
              <a:rPr lang="en-US" sz="2000" b="1" dirty="0" err="1"/>
              <a:t>muerto</a:t>
            </a:r>
            <a:r>
              <a:rPr lang="en-US" sz="2000" b="1" dirty="0"/>
              <a:t> </a:t>
            </a:r>
            <a:r>
              <a:rPr lang="en-US" sz="2000" b="1" dirty="0" err="1"/>
              <a:t>el</a:t>
            </a:r>
            <a:r>
              <a:rPr lang="en-US" sz="2000" b="1" dirty="0"/>
              <a:t> civil </a:t>
            </a:r>
            <a:r>
              <a:rPr lang="en-US" sz="2000" b="1" dirty="0" err="1"/>
              <a:t>involucrado</a:t>
            </a:r>
            <a:r>
              <a:rPr lang="en-US" sz="2000" b="1" dirty="0"/>
              <a:t>. </a:t>
            </a:r>
          </a:p>
          <a:p>
            <a:pPr indent="-228600" algn="just">
              <a:lnSpc>
                <a:spcPct val="90000"/>
              </a:lnSpc>
              <a:spcAft>
                <a:spcPts val="600"/>
              </a:spcAft>
              <a:buFont typeface="Arial" panose="020B0604020202020204" pitchFamily="34" charset="0"/>
              <a:buChar char="•"/>
            </a:pPr>
            <a:endParaRPr lang="en-US" sz="2000" b="1" i="0" dirty="0">
              <a:effectLst/>
            </a:endParaRPr>
          </a:p>
          <a:p>
            <a:pPr indent="-228600" algn="just">
              <a:lnSpc>
                <a:spcPct val="90000"/>
              </a:lnSpc>
              <a:spcAft>
                <a:spcPts val="600"/>
              </a:spcAft>
              <a:buFont typeface="Arial" panose="020B0604020202020204" pitchFamily="34" charset="0"/>
              <a:buChar char="•"/>
            </a:pPr>
            <a:r>
              <a:rPr lang="en-US" sz="2000" b="1" dirty="0" err="1"/>
              <a:t>En</a:t>
            </a:r>
            <a:r>
              <a:rPr lang="en-US" sz="2000" b="1" dirty="0"/>
              <a:t> </a:t>
            </a:r>
            <a:r>
              <a:rPr lang="en-US" sz="2000" b="1" dirty="0" err="1"/>
              <a:t>cuanto</a:t>
            </a:r>
            <a:r>
              <a:rPr lang="en-US" sz="2000" b="1" dirty="0"/>
              <a:t> al </a:t>
            </a:r>
            <a:r>
              <a:rPr lang="en-US" sz="2000" b="1" dirty="0" err="1"/>
              <a:t>análisis</a:t>
            </a:r>
            <a:r>
              <a:rPr lang="en-US" sz="2000" b="1" dirty="0"/>
              <a:t> </a:t>
            </a:r>
            <a:r>
              <a:rPr lang="en-US" sz="2000" b="1" dirty="0" err="1"/>
              <a:t>por</a:t>
            </a:r>
            <a:r>
              <a:rPr lang="en-US" sz="2000" b="1" dirty="0"/>
              <a:t> </a:t>
            </a:r>
            <a:r>
              <a:rPr lang="en-US" sz="2000" b="1" dirty="0" err="1"/>
              <a:t>razas</a:t>
            </a:r>
            <a:r>
              <a:rPr lang="en-US" sz="2000" b="1" dirty="0"/>
              <a:t> de las </a:t>
            </a:r>
            <a:r>
              <a:rPr lang="en-US" sz="2000" b="1" dirty="0" err="1"/>
              <a:t>víctimas</a:t>
            </a:r>
            <a:r>
              <a:rPr lang="en-US" sz="2000" b="1" dirty="0"/>
              <a:t>, </a:t>
            </a:r>
            <a:r>
              <a:rPr lang="en-US" sz="2000" b="1" dirty="0" err="1"/>
              <a:t>según</a:t>
            </a:r>
            <a:r>
              <a:rPr lang="en-US" sz="2000" b="1" dirty="0"/>
              <a:t> un studio de CNN, la </a:t>
            </a:r>
            <a:r>
              <a:rPr lang="en-US" sz="2000" b="1" dirty="0" err="1"/>
              <a:t>etnia</a:t>
            </a:r>
            <a:r>
              <a:rPr lang="en-US" sz="2000" b="1" dirty="0"/>
              <a:t> “</a:t>
            </a:r>
            <a:r>
              <a:rPr lang="en-US" sz="2000" b="1" dirty="0" err="1"/>
              <a:t>blanca</a:t>
            </a:r>
            <a:r>
              <a:rPr lang="en-US" sz="2000" b="1" dirty="0"/>
              <a:t>” </a:t>
            </a:r>
            <a:r>
              <a:rPr lang="en-US" sz="2000" b="1" dirty="0" err="1"/>
              <a:t>promedio</a:t>
            </a:r>
            <a:r>
              <a:rPr lang="en-US" sz="2000" b="1" dirty="0"/>
              <a:t> </a:t>
            </a:r>
            <a:r>
              <a:rPr lang="en-US" sz="2000" b="1" dirty="0" err="1"/>
              <a:t>en</a:t>
            </a:r>
            <a:r>
              <a:rPr lang="en-US" sz="2000" b="1" dirty="0"/>
              <a:t> EEUU </a:t>
            </a:r>
            <a:r>
              <a:rPr lang="en-US" sz="2000" b="1" dirty="0" err="1"/>
              <a:t>representó</a:t>
            </a:r>
            <a:r>
              <a:rPr lang="en-US" sz="2000" b="1" dirty="0"/>
              <a:t> </a:t>
            </a:r>
            <a:r>
              <a:rPr lang="en-US" sz="2000" b="1" dirty="0" err="1"/>
              <a:t>en</a:t>
            </a:r>
            <a:r>
              <a:rPr lang="en-US" sz="2000" b="1" dirty="0"/>
              <a:t> 2020 57,3%, </a:t>
            </a:r>
            <a:r>
              <a:rPr lang="en-US" sz="2000" b="1" dirty="0" err="1"/>
              <a:t>teniendo</a:t>
            </a:r>
            <a:r>
              <a:rPr lang="en-US" sz="2000" b="1" dirty="0"/>
              <a:t>  50,4% de </a:t>
            </a:r>
            <a:r>
              <a:rPr lang="en-US" sz="2000" b="1" dirty="0" err="1"/>
              <a:t>víctimas</a:t>
            </a:r>
            <a:r>
              <a:rPr lang="en-US" sz="2000" b="1" dirty="0"/>
              <a:t> </a:t>
            </a:r>
            <a:r>
              <a:rPr lang="en-US" sz="2000" b="1" dirty="0" err="1"/>
              <a:t>civiles</a:t>
            </a:r>
            <a:r>
              <a:rPr lang="en-US" sz="2000" b="1" dirty="0"/>
              <a:t> </a:t>
            </a:r>
            <a:r>
              <a:rPr lang="en-US" sz="2000" b="1" dirty="0" err="1"/>
              <a:t>por</a:t>
            </a:r>
            <a:r>
              <a:rPr lang="en-US" sz="2000" b="1" dirty="0"/>
              <a:t> </a:t>
            </a:r>
            <a:r>
              <a:rPr lang="en-US" sz="2000" b="1" dirty="0" err="1"/>
              <a:t>parte</a:t>
            </a:r>
            <a:r>
              <a:rPr lang="en-US" sz="2000" b="1" dirty="0"/>
              <a:t> de la </a:t>
            </a:r>
            <a:r>
              <a:rPr lang="en-US" sz="2000" b="1" dirty="0" err="1"/>
              <a:t>policía</a:t>
            </a:r>
            <a:r>
              <a:rPr lang="en-US" sz="2000" b="1" dirty="0"/>
              <a:t>, </a:t>
            </a:r>
            <a:r>
              <a:rPr lang="en-US" sz="2000" b="1" dirty="0" err="1"/>
              <a:t>evidenciando</a:t>
            </a:r>
            <a:r>
              <a:rPr lang="en-US" sz="2000" b="1" dirty="0"/>
              <a:t> </a:t>
            </a:r>
            <a:r>
              <a:rPr lang="en-US" sz="2000" b="1" dirty="0" err="1"/>
              <a:t>una</a:t>
            </a:r>
            <a:r>
              <a:rPr lang="en-US" sz="2000" b="1" dirty="0"/>
              <a:t> sub-</a:t>
            </a:r>
            <a:r>
              <a:rPr lang="en-US" sz="2000" b="1" dirty="0" err="1"/>
              <a:t>representación</a:t>
            </a:r>
            <a:r>
              <a:rPr lang="en-US" sz="2000" b="1" dirty="0"/>
              <a:t>. Por </a:t>
            </a:r>
            <a:r>
              <a:rPr lang="en-US" sz="2000" b="1" dirty="0" err="1"/>
              <a:t>el</a:t>
            </a:r>
            <a:r>
              <a:rPr lang="en-US" sz="2000" b="1" dirty="0"/>
              <a:t> </a:t>
            </a:r>
            <a:r>
              <a:rPr lang="en-US" sz="2000" b="1" dirty="0" err="1"/>
              <a:t>contrario</a:t>
            </a:r>
            <a:r>
              <a:rPr lang="en-US" sz="2000" b="1" dirty="0"/>
              <a:t>, la </a:t>
            </a:r>
            <a:r>
              <a:rPr lang="en-US" sz="2000" b="1" dirty="0" err="1"/>
              <a:t>etnia</a:t>
            </a:r>
            <a:r>
              <a:rPr lang="en-US" sz="2000" b="1" dirty="0"/>
              <a:t> “Negra”, con </a:t>
            </a:r>
            <a:r>
              <a:rPr lang="en-US" sz="2000" b="1" dirty="0" err="1"/>
              <a:t>una</a:t>
            </a:r>
            <a:r>
              <a:rPr lang="en-US" sz="2000" b="1" dirty="0"/>
              <a:t> población </a:t>
            </a:r>
            <a:r>
              <a:rPr lang="en-US" sz="2000" b="1" dirty="0" err="1"/>
              <a:t>promedio</a:t>
            </a:r>
            <a:r>
              <a:rPr lang="en-US" sz="2000" b="1" dirty="0"/>
              <a:t> del 11,9%, </a:t>
            </a:r>
            <a:r>
              <a:rPr lang="en-US" sz="2000" b="1" dirty="0" err="1"/>
              <a:t>presenta</a:t>
            </a:r>
            <a:r>
              <a:rPr lang="en-US" sz="2000" b="1" dirty="0"/>
              <a:t> 27,5% de </a:t>
            </a:r>
            <a:r>
              <a:rPr lang="en-US" sz="2000" b="1" dirty="0" err="1"/>
              <a:t>víctimas</a:t>
            </a:r>
            <a:r>
              <a:rPr lang="en-US" sz="2000" b="1" dirty="0"/>
              <a:t> </a:t>
            </a:r>
            <a:r>
              <a:rPr lang="en-US" sz="2000" b="1" dirty="0" err="1"/>
              <a:t>civiles</a:t>
            </a:r>
            <a:r>
              <a:rPr lang="en-US" sz="2000" b="1" dirty="0"/>
              <a:t>, </a:t>
            </a:r>
            <a:r>
              <a:rPr lang="en-US" sz="2000" b="1" dirty="0" err="1"/>
              <a:t>en</a:t>
            </a:r>
            <a:r>
              <a:rPr lang="en-US" sz="2000" b="1" dirty="0"/>
              <a:t> </a:t>
            </a:r>
            <a:r>
              <a:rPr lang="en-US" sz="2000" b="1" dirty="0" err="1"/>
              <a:t>una</a:t>
            </a:r>
            <a:r>
              <a:rPr lang="en-US" sz="2000" b="1" dirty="0"/>
              <a:t> </a:t>
            </a:r>
            <a:r>
              <a:rPr lang="en-US" sz="2000" b="1" dirty="0" err="1"/>
              <a:t>sobre-representación</a:t>
            </a:r>
            <a:r>
              <a:rPr lang="en-US" sz="2000" b="1" dirty="0"/>
              <a:t>.</a:t>
            </a:r>
            <a:endParaRPr lang="en-US" sz="2000" b="1" i="0" dirty="0">
              <a:effectLst/>
            </a:endParaRPr>
          </a:p>
          <a:p>
            <a:pPr indent="-228600" algn="just">
              <a:lnSpc>
                <a:spcPct val="90000"/>
              </a:lnSpc>
              <a:spcAft>
                <a:spcPts val="600"/>
              </a:spcAft>
              <a:buFont typeface="Arial" panose="020B0604020202020204" pitchFamily="34" charset="0"/>
              <a:buChar char="•"/>
            </a:pPr>
            <a:endParaRPr lang="en-US" sz="2000" b="1" dirty="0"/>
          </a:p>
          <a:p>
            <a:pPr indent="-228600">
              <a:lnSpc>
                <a:spcPct val="90000"/>
              </a:lnSpc>
              <a:spcAft>
                <a:spcPts val="600"/>
              </a:spcAft>
              <a:buFont typeface="Arial" panose="020B0604020202020204" pitchFamily="34" charset="0"/>
              <a:buChar char="•"/>
            </a:pPr>
            <a:endParaRPr lang="en-US" sz="2000" b="1" i="0" dirty="0">
              <a:effectLst/>
            </a:endParaRPr>
          </a:p>
        </p:txBody>
      </p:sp>
      <p:pic>
        <p:nvPicPr>
          <p:cNvPr id="59" name="Imagen 58">
            <a:extLst>
              <a:ext uri="{FF2B5EF4-FFF2-40B4-BE49-F238E27FC236}">
                <a16:creationId xmlns:a16="http://schemas.microsoft.com/office/drawing/2014/main" id="{4FF3BC77-C006-2105-7701-D3026594FA3C}"/>
              </a:ext>
            </a:extLst>
          </p:cNvPr>
          <p:cNvPicPr>
            <a:picLocks noChangeAspect="1"/>
          </p:cNvPicPr>
          <p:nvPr/>
        </p:nvPicPr>
        <p:blipFill>
          <a:blip r:embed="rId5"/>
          <a:stretch>
            <a:fillRect/>
          </a:stretch>
        </p:blipFill>
        <p:spPr>
          <a:xfrm>
            <a:off x="6676055" y="758705"/>
            <a:ext cx="5017121" cy="2526782"/>
          </a:xfrm>
          <a:prstGeom prst="rect">
            <a:avLst/>
          </a:prstGeom>
        </p:spPr>
      </p:pic>
      <p:sp>
        <p:nvSpPr>
          <p:cNvPr id="60" name="CuadroTexto 59">
            <a:extLst>
              <a:ext uri="{FF2B5EF4-FFF2-40B4-BE49-F238E27FC236}">
                <a16:creationId xmlns:a16="http://schemas.microsoft.com/office/drawing/2014/main" id="{AAA3CEF9-BBFF-367C-6FFC-9B3E676B4D30}"/>
              </a:ext>
            </a:extLst>
          </p:cNvPr>
          <p:cNvSpPr txBox="1"/>
          <p:nvPr/>
        </p:nvSpPr>
        <p:spPr>
          <a:xfrm>
            <a:off x="6320965" y="53364"/>
            <a:ext cx="5829654" cy="647064"/>
          </a:xfrm>
          <a:prstGeom prst="rect">
            <a:avLst/>
          </a:prstGeom>
        </p:spPr>
        <p:txBody>
          <a:bodyPr vert="horz" lIns="91440" tIns="45720" rIns="91440" bIns="45720" rtlCol="0" anchor="ctr">
            <a:normAutofit lnSpcReduction="10000"/>
          </a:bodyPr>
          <a:lstStyle/>
          <a:p>
            <a:pPr algn="ctr"/>
            <a:r>
              <a:rPr lang="es-ES" sz="2000" b="1" dirty="0">
                <a:solidFill>
                  <a:srgbClr val="A31515"/>
                </a:solidFill>
                <a:effectLst/>
                <a:latin typeface="Typewriter" panose="02020500000000000000"/>
              </a:rPr>
              <a:t>Cantidad de muertes civiles por tipo de encuentro con la policía</a:t>
            </a:r>
            <a:endParaRPr lang="es-ES" sz="2000" b="1" dirty="0">
              <a:solidFill>
                <a:srgbClr val="000000"/>
              </a:solidFill>
              <a:effectLst/>
              <a:latin typeface="Typewriter" panose="02020500000000000000"/>
            </a:endParaRPr>
          </a:p>
        </p:txBody>
      </p:sp>
      <p:sp>
        <p:nvSpPr>
          <p:cNvPr id="61" name="CuadroTexto 60">
            <a:extLst>
              <a:ext uri="{FF2B5EF4-FFF2-40B4-BE49-F238E27FC236}">
                <a16:creationId xmlns:a16="http://schemas.microsoft.com/office/drawing/2014/main" id="{DBE389E1-47AD-A2B5-7D33-25F827F809FC}"/>
              </a:ext>
            </a:extLst>
          </p:cNvPr>
          <p:cNvSpPr txBox="1"/>
          <p:nvPr/>
        </p:nvSpPr>
        <p:spPr>
          <a:xfrm>
            <a:off x="6065157" y="3528084"/>
            <a:ext cx="3007289" cy="647064"/>
          </a:xfrm>
          <a:prstGeom prst="rect">
            <a:avLst/>
          </a:prstGeom>
        </p:spPr>
        <p:txBody>
          <a:bodyPr vert="horz" lIns="91440" tIns="45720" rIns="91440" bIns="45720" rtlCol="0" anchor="ctr">
            <a:normAutofit lnSpcReduction="10000"/>
          </a:bodyPr>
          <a:lstStyle/>
          <a:p>
            <a:pPr algn="ctr"/>
            <a:r>
              <a:rPr lang="es-ES" sz="2000" b="1" dirty="0">
                <a:solidFill>
                  <a:srgbClr val="A31515"/>
                </a:solidFill>
                <a:effectLst/>
                <a:latin typeface="Typewriter" panose="02020500000000000000"/>
              </a:rPr>
              <a:t>Proporción de muertes por etnia</a:t>
            </a:r>
            <a:endParaRPr lang="es-ES" sz="2000" b="1" dirty="0">
              <a:solidFill>
                <a:srgbClr val="000000"/>
              </a:solidFill>
              <a:effectLst/>
              <a:latin typeface="Typewriter" panose="02020500000000000000"/>
            </a:endParaRPr>
          </a:p>
        </p:txBody>
      </p:sp>
      <p:sp>
        <p:nvSpPr>
          <p:cNvPr id="2" name="Marcador de número de diapositiva 1">
            <a:extLst>
              <a:ext uri="{FF2B5EF4-FFF2-40B4-BE49-F238E27FC236}">
                <a16:creationId xmlns:a16="http://schemas.microsoft.com/office/drawing/2014/main" id="{1ABFD355-510E-D589-139A-7E708A60E33F}"/>
              </a:ext>
            </a:extLst>
          </p:cNvPr>
          <p:cNvSpPr>
            <a:spLocks noGrp="1"/>
          </p:cNvSpPr>
          <p:nvPr>
            <p:ph type="sldNum" sz="quarter" idx="12"/>
          </p:nvPr>
        </p:nvSpPr>
        <p:spPr/>
        <p:txBody>
          <a:bodyPr/>
          <a:lstStyle/>
          <a:p>
            <a:fld id="{E399F089-0C1D-48EB-BA22-1D9B88E18323}" type="slidenum">
              <a:rPr lang="es-AR" smtClean="0"/>
              <a:t>11</a:t>
            </a:fld>
            <a:endParaRPr lang="es-AR"/>
          </a:p>
        </p:txBody>
      </p:sp>
    </p:spTree>
    <p:extLst>
      <p:ext uri="{BB962C8B-B14F-4D97-AF65-F5344CB8AC3E}">
        <p14:creationId xmlns:p14="http://schemas.microsoft.com/office/powerpoint/2010/main" val="220009268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1">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19272F4C-7768-56CB-E5D7-AB524E2C9398}"/>
              </a:ext>
            </a:extLst>
          </p:cNvPr>
          <p:cNvSpPr txBox="1"/>
          <p:nvPr/>
        </p:nvSpPr>
        <p:spPr>
          <a:xfrm>
            <a:off x="388475" y="826336"/>
            <a:ext cx="4335126" cy="982639"/>
          </a:xfrm>
          <a:prstGeom prst="rect">
            <a:avLst/>
          </a:prstGeom>
        </p:spPr>
        <p:txBody>
          <a:bodyPr vert="horz" lIns="91440" tIns="45720" rIns="91440" bIns="45720" rtlCol="0" anchor="ctr">
            <a:normAutofit fontScale="92500"/>
          </a:bodyPr>
          <a:lstStyle/>
          <a:p>
            <a:pPr>
              <a:lnSpc>
                <a:spcPct val="90000"/>
              </a:lnSpc>
              <a:spcBef>
                <a:spcPct val="0"/>
              </a:spcBef>
              <a:spcAft>
                <a:spcPts val="600"/>
              </a:spcAft>
            </a:pPr>
            <a:r>
              <a:rPr lang="en-US" sz="4000" b="1" dirty="0">
                <a:solidFill>
                  <a:srgbClr val="FF0000"/>
                </a:solidFill>
                <a:effectLst>
                  <a:outerShdw blurRad="38100" dist="38100" dir="2700000" algn="tl">
                    <a:srgbClr val="000000">
                      <a:alpha val="43137"/>
                    </a:srgbClr>
                  </a:outerShdw>
                </a:effectLst>
                <a:ea typeface="+mj-ea"/>
                <a:cs typeface="+mj-cs"/>
              </a:rPr>
              <a:t>ANALISIS BIVARIADO</a:t>
            </a:r>
          </a:p>
        </p:txBody>
      </p:sp>
      <p:cxnSp>
        <p:nvCxnSpPr>
          <p:cNvPr id="27" name="Straight Connector 23">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F7B3847F-2045-FD1D-3314-063A1E1F4604}"/>
              </a:ext>
            </a:extLst>
          </p:cNvPr>
          <p:cNvSpPr txBox="1"/>
          <p:nvPr/>
        </p:nvSpPr>
        <p:spPr>
          <a:xfrm>
            <a:off x="4959624" y="506727"/>
            <a:ext cx="6609921" cy="1526741"/>
          </a:xfrm>
          <a:prstGeom prst="rect">
            <a:avLst/>
          </a:prstGeom>
        </p:spPr>
        <p:txBody>
          <a:bodyPr vert="horz" lIns="91440" tIns="45720" rIns="91440" bIns="45720" rtlCol="0" anchor="ctr">
            <a:normAutofit/>
          </a:bodyPr>
          <a:lstStyle/>
          <a:p>
            <a:pPr indent="-228600" algn="just">
              <a:lnSpc>
                <a:spcPct val="90000"/>
              </a:lnSpc>
              <a:spcAft>
                <a:spcPts val="600"/>
              </a:spcAft>
              <a:buFont typeface="Arial" panose="020B0604020202020204" pitchFamily="34" charset="0"/>
              <a:buChar char="•"/>
            </a:pPr>
            <a:r>
              <a:rPr lang="en-US" sz="1700" b="1" dirty="0" err="1">
                <a:solidFill>
                  <a:schemeClr val="bg1"/>
                </a:solidFill>
              </a:rPr>
              <a:t>Comparando</a:t>
            </a:r>
            <a:r>
              <a:rPr lang="en-US" sz="1700" b="1" dirty="0">
                <a:solidFill>
                  <a:schemeClr val="bg1"/>
                </a:solidFill>
              </a:rPr>
              <a:t> la </a:t>
            </a:r>
            <a:r>
              <a:rPr lang="en-US" sz="1700" b="1" dirty="0" err="1">
                <a:solidFill>
                  <a:schemeClr val="bg1"/>
                </a:solidFill>
              </a:rPr>
              <a:t>cantidad</a:t>
            </a:r>
            <a:r>
              <a:rPr lang="en-US" sz="1700" b="1" dirty="0">
                <a:solidFill>
                  <a:schemeClr val="bg1"/>
                </a:solidFill>
              </a:rPr>
              <a:t> de </a:t>
            </a:r>
            <a:r>
              <a:rPr lang="en-US" sz="1700" b="1" dirty="0" err="1">
                <a:solidFill>
                  <a:schemeClr val="bg1"/>
                </a:solidFill>
              </a:rPr>
              <a:t>civiles</a:t>
            </a:r>
            <a:r>
              <a:rPr lang="en-US" sz="1700" b="1" dirty="0">
                <a:solidFill>
                  <a:schemeClr val="bg1"/>
                </a:solidFill>
              </a:rPr>
              <a:t> </a:t>
            </a:r>
            <a:r>
              <a:rPr lang="en-US" sz="1700" b="1" dirty="0" err="1">
                <a:solidFill>
                  <a:schemeClr val="bg1"/>
                </a:solidFill>
              </a:rPr>
              <a:t>muertos</a:t>
            </a:r>
            <a:r>
              <a:rPr lang="en-US" sz="1700" b="1" dirty="0">
                <a:solidFill>
                  <a:schemeClr val="bg1"/>
                </a:solidFill>
              </a:rPr>
              <a:t> </a:t>
            </a:r>
            <a:r>
              <a:rPr lang="en-US" sz="1700" b="1" dirty="0" err="1">
                <a:solidFill>
                  <a:schemeClr val="bg1"/>
                </a:solidFill>
              </a:rPr>
              <a:t>por</a:t>
            </a:r>
            <a:r>
              <a:rPr lang="en-US" sz="1700" b="1" dirty="0">
                <a:solidFill>
                  <a:schemeClr val="bg1"/>
                </a:solidFill>
              </a:rPr>
              <a:t> </a:t>
            </a:r>
            <a:r>
              <a:rPr lang="en-US" sz="1700" b="1" dirty="0" err="1">
                <a:solidFill>
                  <a:schemeClr val="bg1"/>
                </a:solidFill>
              </a:rPr>
              <a:t>raza</a:t>
            </a:r>
            <a:r>
              <a:rPr lang="en-US" sz="1700" b="1" dirty="0">
                <a:solidFill>
                  <a:schemeClr val="bg1"/>
                </a:solidFill>
              </a:rPr>
              <a:t> y </a:t>
            </a:r>
            <a:r>
              <a:rPr lang="en-US" sz="1700" b="1" dirty="0" err="1">
                <a:solidFill>
                  <a:schemeClr val="bg1"/>
                </a:solidFill>
              </a:rPr>
              <a:t>signo</a:t>
            </a:r>
            <a:r>
              <a:rPr lang="en-US" sz="1700" b="1" dirty="0">
                <a:solidFill>
                  <a:schemeClr val="bg1"/>
                </a:solidFill>
              </a:rPr>
              <a:t> de </a:t>
            </a:r>
            <a:r>
              <a:rPr lang="en-US" sz="1700" b="1" dirty="0" err="1">
                <a:solidFill>
                  <a:schemeClr val="bg1"/>
                </a:solidFill>
              </a:rPr>
              <a:t>enfermedad</a:t>
            </a:r>
            <a:r>
              <a:rPr lang="en-US" sz="1700" b="1" dirty="0">
                <a:solidFill>
                  <a:schemeClr val="bg1"/>
                </a:solidFill>
              </a:rPr>
              <a:t> mental, </a:t>
            </a:r>
            <a:r>
              <a:rPr lang="en-US" sz="1700" b="1" dirty="0" err="1">
                <a:solidFill>
                  <a:schemeClr val="bg1"/>
                </a:solidFill>
              </a:rPr>
              <a:t>podemos</a:t>
            </a:r>
            <a:r>
              <a:rPr lang="en-US" sz="1700" b="1" dirty="0">
                <a:solidFill>
                  <a:schemeClr val="bg1"/>
                </a:solidFill>
              </a:rPr>
              <a:t> </a:t>
            </a:r>
            <a:r>
              <a:rPr lang="en-US" sz="1700" b="1" dirty="0" err="1">
                <a:solidFill>
                  <a:schemeClr val="bg1"/>
                </a:solidFill>
              </a:rPr>
              <a:t>observar</a:t>
            </a:r>
            <a:r>
              <a:rPr lang="en-US" sz="1700" b="1" dirty="0">
                <a:solidFill>
                  <a:schemeClr val="bg1"/>
                </a:solidFill>
              </a:rPr>
              <a:t> que la </a:t>
            </a:r>
            <a:r>
              <a:rPr lang="en-US" sz="1700" b="1" dirty="0" err="1">
                <a:solidFill>
                  <a:schemeClr val="bg1"/>
                </a:solidFill>
              </a:rPr>
              <a:t>proporción</a:t>
            </a:r>
            <a:r>
              <a:rPr lang="en-US" sz="1700" b="1" dirty="0">
                <a:solidFill>
                  <a:schemeClr val="bg1"/>
                </a:solidFill>
              </a:rPr>
              <a:t> de </a:t>
            </a:r>
            <a:r>
              <a:rPr lang="en-US" sz="1700" b="1" dirty="0" err="1">
                <a:solidFill>
                  <a:schemeClr val="bg1"/>
                </a:solidFill>
              </a:rPr>
              <a:t>civiles</a:t>
            </a:r>
            <a:r>
              <a:rPr lang="en-US" sz="1700" b="1" dirty="0">
                <a:solidFill>
                  <a:schemeClr val="bg1"/>
                </a:solidFill>
              </a:rPr>
              <a:t> con </a:t>
            </a:r>
            <a:r>
              <a:rPr lang="en-US" sz="1700" b="1" dirty="0" err="1">
                <a:solidFill>
                  <a:schemeClr val="bg1"/>
                </a:solidFill>
              </a:rPr>
              <a:t>signos</a:t>
            </a:r>
            <a:r>
              <a:rPr lang="en-US" sz="1700" b="1" dirty="0">
                <a:solidFill>
                  <a:schemeClr val="bg1"/>
                </a:solidFill>
              </a:rPr>
              <a:t> de </a:t>
            </a:r>
            <a:r>
              <a:rPr lang="en-US" sz="1700" b="1" dirty="0" err="1">
                <a:solidFill>
                  <a:schemeClr val="bg1"/>
                </a:solidFill>
              </a:rPr>
              <a:t>enfermedad</a:t>
            </a:r>
            <a:r>
              <a:rPr lang="en-US" sz="1700" b="1" dirty="0">
                <a:solidFill>
                  <a:schemeClr val="bg1"/>
                </a:solidFill>
              </a:rPr>
              <a:t> mental al </a:t>
            </a:r>
            <a:r>
              <a:rPr lang="en-US" sz="1700" b="1" dirty="0" err="1">
                <a:solidFill>
                  <a:schemeClr val="bg1"/>
                </a:solidFill>
              </a:rPr>
              <a:t>momento</a:t>
            </a:r>
            <a:r>
              <a:rPr lang="en-US" sz="1700" b="1" dirty="0">
                <a:solidFill>
                  <a:schemeClr val="bg1"/>
                </a:solidFill>
              </a:rPr>
              <a:t> de ser </a:t>
            </a:r>
            <a:r>
              <a:rPr lang="en-US" sz="1700" b="1" dirty="0" err="1">
                <a:solidFill>
                  <a:schemeClr val="bg1"/>
                </a:solidFill>
              </a:rPr>
              <a:t>abatidos</a:t>
            </a:r>
            <a:r>
              <a:rPr lang="en-US" sz="1700" b="1" dirty="0">
                <a:solidFill>
                  <a:schemeClr val="bg1"/>
                </a:solidFill>
              </a:rPr>
              <a:t> </a:t>
            </a:r>
            <a:r>
              <a:rPr lang="en-US" sz="1700" b="1" dirty="0" err="1">
                <a:solidFill>
                  <a:schemeClr val="bg1"/>
                </a:solidFill>
              </a:rPr>
              <a:t>por</a:t>
            </a:r>
            <a:r>
              <a:rPr lang="en-US" sz="1700" b="1" dirty="0">
                <a:solidFill>
                  <a:schemeClr val="bg1"/>
                </a:solidFill>
              </a:rPr>
              <a:t> la </a:t>
            </a:r>
            <a:r>
              <a:rPr lang="en-US" sz="1700" b="1" dirty="0" err="1">
                <a:solidFill>
                  <a:schemeClr val="bg1"/>
                </a:solidFill>
              </a:rPr>
              <a:t>policía</a:t>
            </a:r>
            <a:r>
              <a:rPr lang="en-US" sz="1700" b="1" dirty="0">
                <a:solidFill>
                  <a:schemeClr val="bg1"/>
                </a:solidFill>
              </a:rPr>
              <a:t> es </a:t>
            </a:r>
            <a:r>
              <a:rPr lang="en-US" sz="1700" b="1" dirty="0" err="1">
                <a:solidFill>
                  <a:schemeClr val="bg1"/>
                </a:solidFill>
              </a:rPr>
              <a:t>mucho</a:t>
            </a:r>
            <a:r>
              <a:rPr lang="en-US" sz="1700" b="1" dirty="0">
                <a:solidFill>
                  <a:schemeClr val="bg1"/>
                </a:solidFill>
              </a:rPr>
              <a:t> mas </a:t>
            </a:r>
            <a:r>
              <a:rPr lang="en-US" sz="1700" b="1" dirty="0" err="1">
                <a:solidFill>
                  <a:schemeClr val="bg1"/>
                </a:solidFill>
              </a:rPr>
              <a:t>significativa</a:t>
            </a:r>
            <a:r>
              <a:rPr lang="en-US" sz="1700" b="1" dirty="0">
                <a:solidFill>
                  <a:schemeClr val="bg1"/>
                </a:solidFill>
              </a:rPr>
              <a:t> para la </a:t>
            </a:r>
            <a:r>
              <a:rPr lang="en-US" sz="1700" b="1" dirty="0" err="1">
                <a:solidFill>
                  <a:schemeClr val="bg1"/>
                </a:solidFill>
              </a:rPr>
              <a:t>raza</a:t>
            </a:r>
            <a:r>
              <a:rPr lang="en-US" sz="1700" b="1" dirty="0">
                <a:solidFill>
                  <a:schemeClr val="bg1"/>
                </a:solidFill>
              </a:rPr>
              <a:t> </a:t>
            </a:r>
            <a:r>
              <a:rPr lang="en-US" sz="1700" b="1" dirty="0" err="1">
                <a:solidFill>
                  <a:schemeClr val="bg1"/>
                </a:solidFill>
              </a:rPr>
              <a:t>blanca</a:t>
            </a:r>
            <a:r>
              <a:rPr lang="en-US" sz="1700" b="1" dirty="0">
                <a:solidFill>
                  <a:schemeClr val="bg1"/>
                </a:solidFill>
              </a:rPr>
              <a:t> y </a:t>
            </a:r>
            <a:r>
              <a:rPr lang="en-US" sz="1700" b="1" dirty="0" err="1">
                <a:solidFill>
                  <a:schemeClr val="bg1"/>
                </a:solidFill>
              </a:rPr>
              <a:t>asiática</a:t>
            </a:r>
            <a:r>
              <a:rPr lang="en-US" sz="1700" b="1" dirty="0">
                <a:solidFill>
                  <a:schemeClr val="bg1"/>
                </a:solidFill>
              </a:rPr>
              <a:t>, con </a:t>
            </a:r>
            <a:r>
              <a:rPr lang="en-US" sz="1700" b="1" dirty="0" err="1">
                <a:solidFill>
                  <a:schemeClr val="bg1"/>
                </a:solidFill>
              </a:rPr>
              <a:t>casi</a:t>
            </a:r>
            <a:r>
              <a:rPr lang="en-US" sz="1700" b="1" dirty="0">
                <a:solidFill>
                  <a:schemeClr val="bg1"/>
                </a:solidFill>
              </a:rPr>
              <a:t> la </a:t>
            </a:r>
            <a:r>
              <a:rPr lang="en-US" sz="1700" b="1" dirty="0" err="1">
                <a:solidFill>
                  <a:schemeClr val="bg1"/>
                </a:solidFill>
              </a:rPr>
              <a:t>mitad</a:t>
            </a:r>
            <a:r>
              <a:rPr lang="en-US" sz="1700" b="1" dirty="0">
                <a:solidFill>
                  <a:schemeClr val="bg1"/>
                </a:solidFill>
              </a:rPr>
              <a:t> de </a:t>
            </a:r>
            <a:r>
              <a:rPr lang="en-US" sz="1700" b="1" dirty="0" err="1">
                <a:solidFill>
                  <a:schemeClr val="bg1"/>
                </a:solidFill>
              </a:rPr>
              <a:t>civiles</a:t>
            </a:r>
            <a:r>
              <a:rPr lang="en-US" sz="1700" b="1" dirty="0">
                <a:solidFill>
                  <a:schemeClr val="bg1"/>
                </a:solidFill>
              </a:rPr>
              <a:t> con </a:t>
            </a:r>
            <a:r>
              <a:rPr lang="en-US" sz="1700" b="1" dirty="0" err="1">
                <a:solidFill>
                  <a:schemeClr val="bg1"/>
                </a:solidFill>
              </a:rPr>
              <a:t>dichas</a:t>
            </a:r>
            <a:r>
              <a:rPr lang="en-US" sz="1700" b="1" dirty="0">
                <a:solidFill>
                  <a:schemeClr val="bg1"/>
                </a:solidFill>
              </a:rPr>
              <a:t> </a:t>
            </a:r>
            <a:r>
              <a:rPr lang="en-US" sz="1700" b="1" dirty="0" err="1">
                <a:solidFill>
                  <a:schemeClr val="bg1"/>
                </a:solidFill>
              </a:rPr>
              <a:t>características</a:t>
            </a:r>
            <a:r>
              <a:rPr lang="en-US" sz="1700" b="1" dirty="0">
                <a:solidFill>
                  <a:schemeClr val="bg1"/>
                </a:solidFill>
              </a:rPr>
              <a:t>.</a:t>
            </a:r>
          </a:p>
        </p:txBody>
      </p:sp>
      <p:pic>
        <p:nvPicPr>
          <p:cNvPr id="6" name="Imagen 5" descr="Gráfico, Gráfico de barras&#10;&#10;Descripción generada automáticamente">
            <a:extLst>
              <a:ext uri="{FF2B5EF4-FFF2-40B4-BE49-F238E27FC236}">
                <a16:creationId xmlns:a16="http://schemas.microsoft.com/office/drawing/2014/main" id="{600953C3-26AD-1A51-4EDE-6CC1DFE02277}"/>
              </a:ext>
            </a:extLst>
          </p:cNvPr>
          <p:cNvPicPr>
            <a:picLocks noChangeAspect="1"/>
          </p:cNvPicPr>
          <p:nvPr/>
        </p:nvPicPr>
        <p:blipFill>
          <a:blip r:embed="rId2"/>
          <a:stretch>
            <a:fillRect/>
          </a:stretch>
        </p:blipFill>
        <p:spPr>
          <a:xfrm>
            <a:off x="345383" y="2521593"/>
            <a:ext cx="6464095" cy="3458291"/>
          </a:xfrm>
          <a:prstGeom prst="rect">
            <a:avLst/>
          </a:prstGeom>
        </p:spPr>
      </p:pic>
      <p:pic>
        <p:nvPicPr>
          <p:cNvPr id="4" name="Imagen 3" descr="Imagen en blanco y negro de un hombre con un perro en la calle&#10;&#10;Descripción generada automáticamente">
            <a:extLst>
              <a:ext uri="{FF2B5EF4-FFF2-40B4-BE49-F238E27FC236}">
                <a16:creationId xmlns:a16="http://schemas.microsoft.com/office/drawing/2014/main" id="{3113C12A-6FF2-DAED-A2E4-1AD1306CD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1030" y="2460554"/>
            <a:ext cx="4618501" cy="3533154"/>
          </a:xfrm>
          <a:prstGeom prst="rect">
            <a:avLst/>
          </a:prstGeom>
        </p:spPr>
      </p:pic>
      <p:pic>
        <p:nvPicPr>
          <p:cNvPr id="2" name="Imagen 1" descr="Texto&#10;&#10;Descripción generada automáticamente con confianza media">
            <a:extLst>
              <a:ext uri="{FF2B5EF4-FFF2-40B4-BE49-F238E27FC236}">
                <a16:creationId xmlns:a16="http://schemas.microsoft.com/office/drawing/2014/main" id="{03557DE2-94F5-A14B-40CD-F2BEFC76360B}"/>
              </a:ext>
            </a:extLst>
          </p:cNvPr>
          <p:cNvPicPr>
            <a:picLocks noChangeAspect="1"/>
          </p:cNvPicPr>
          <p:nvPr/>
        </p:nvPicPr>
        <p:blipFill>
          <a:blip r:embed="rId4"/>
          <a:stretch>
            <a:fillRect/>
          </a:stretch>
        </p:blipFill>
        <p:spPr>
          <a:xfrm>
            <a:off x="205655" y="225791"/>
            <a:ext cx="952500" cy="742950"/>
          </a:xfrm>
          <a:prstGeom prst="rect">
            <a:avLst/>
          </a:prstGeom>
        </p:spPr>
      </p:pic>
      <p:sp>
        <p:nvSpPr>
          <p:cNvPr id="7" name="Marcador de número de diapositiva 6">
            <a:extLst>
              <a:ext uri="{FF2B5EF4-FFF2-40B4-BE49-F238E27FC236}">
                <a16:creationId xmlns:a16="http://schemas.microsoft.com/office/drawing/2014/main" id="{A1A20801-F061-623A-9E73-20E5E65FE316}"/>
              </a:ext>
            </a:extLst>
          </p:cNvPr>
          <p:cNvSpPr>
            <a:spLocks noGrp="1"/>
          </p:cNvSpPr>
          <p:nvPr>
            <p:ph type="sldNum" sz="quarter" idx="12"/>
          </p:nvPr>
        </p:nvSpPr>
        <p:spPr/>
        <p:txBody>
          <a:bodyPr/>
          <a:lstStyle/>
          <a:p>
            <a:fld id="{E399F089-0C1D-48EB-BA22-1D9B88E18323}" type="slidenum">
              <a:rPr lang="es-AR" smtClean="0"/>
              <a:t>12</a:t>
            </a:fld>
            <a:endParaRPr lang="es-AR"/>
          </a:p>
        </p:txBody>
      </p:sp>
    </p:spTree>
    <p:extLst>
      <p:ext uri="{BB962C8B-B14F-4D97-AF65-F5344CB8AC3E}">
        <p14:creationId xmlns:p14="http://schemas.microsoft.com/office/powerpoint/2010/main" val="3155804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3">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a:extLst>
              <a:ext uri="{FF2B5EF4-FFF2-40B4-BE49-F238E27FC236}">
                <a16:creationId xmlns:a16="http://schemas.microsoft.com/office/drawing/2014/main" id="{F643052B-2D76-423F-A04A-700DE118D92A}"/>
              </a:ext>
            </a:extLst>
          </p:cNvPr>
          <p:cNvSpPr txBox="1"/>
          <p:nvPr/>
        </p:nvSpPr>
        <p:spPr>
          <a:xfrm>
            <a:off x="263285" y="5072150"/>
            <a:ext cx="5575530" cy="757168"/>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4000" b="1" dirty="0">
                <a:solidFill>
                  <a:srgbClr val="FF0000"/>
                </a:solidFill>
                <a:effectLst>
                  <a:outerShdw blurRad="38100" dist="38100" dir="2700000" algn="tl">
                    <a:srgbClr val="000000">
                      <a:alpha val="43137"/>
                    </a:srgbClr>
                  </a:outerShdw>
                </a:effectLst>
                <a:ea typeface="+mj-ea"/>
                <a:cs typeface="+mj-cs"/>
              </a:rPr>
              <a:t>ANÁLISIS MULTIVARIADO</a:t>
            </a:r>
          </a:p>
        </p:txBody>
      </p:sp>
      <p:pic>
        <p:nvPicPr>
          <p:cNvPr id="3" name="Imagen 2">
            <a:extLst>
              <a:ext uri="{FF2B5EF4-FFF2-40B4-BE49-F238E27FC236}">
                <a16:creationId xmlns:a16="http://schemas.microsoft.com/office/drawing/2014/main" id="{D519DB71-9747-4055-FDFB-C5B98179F622}"/>
              </a:ext>
            </a:extLst>
          </p:cNvPr>
          <p:cNvPicPr>
            <a:picLocks noChangeAspect="1"/>
          </p:cNvPicPr>
          <p:nvPr/>
        </p:nvPicPr>
        <p:blipFill rotWithShape="1">
          <a:blip r:embed="rId2"/>
          <a:srcRect t="15385" b="3411"/>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20" name="Group 15">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7" name="Freeform: Shape 16">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9" name="CuadroTexto 8">
            <a:extLst>
              <a:ext uri="{FF2B5EF4-FFF2-40B4-BE49-F238E27FC236}">
                <a16:creationId xmlns:a16="http://schemas.microsoft.com/office/drawing/2014/main" id="{F5FB2CF2-C745-5DF4-6C3A-CFD6C2A305F6}"/>
              </a:ext>
            </a:extLst>
          </p:cNvPr>
          <p:cNvSpPr txBox="1"/>
          <p:nvPr/>
        </p:nvSpPr>
        <p:spPr>
          <a:xfrm>
            <a:off x="6096000" y="4449170"/>
            <a:ext cx="5730239" cy="1951630"/>
          </a:xfrm>
          <a:prstGeom prst="rect">
            <a:avLst/>
          </a:prstGeom>
        </p:spPr>
        <p:txBody>
          <a:bodyPr vert="horz" lIns="91440" tIns="45720" rIns="91440" bIns="45720" rtlCol="0">
            <a:normAutofit/>
          </a:bodyPr>
          <a:lstStyle/>
          <a:p>
            <a:pPr indent="-228600" algn="just">
              <a:lnSpc>
                <a:spcPct val="90000"/>
              </a:lnSpc>
              <a:spcAft>
                <a:spcPts val="600"/>
              </a:spcAft>
              <a:buFont typeface="Arial" panose="020B0604020202020204" pitchFamily="34" charset="0"/>
              <a:buChar char="•"/>
            </a:pPr>
            <a:r>
              <a:rPr lang="en-US" sz="1700" b="1" dirty="0" err="1">
                <a:solidFill>
                  <a:schemeClr val="bg1"/>
                </a:solidFill>
              </a:rPr>
              <a:t>En</a:t>
            </a:r>
            <a:r>
              <a:rPr lang="en-US" sz="1700" b="1" dirty="0">
                <a:solidFill>
                  <a:schemeClr val="bg1"/>
                </a:solidFill>
              </a:rPr>
              <a:t> la </a:t>
            </a:r>
            <a:r>
              <a:rPr lang="en-US" sz="1700" b="1" dirty="0" err="1">
                <a:solidFill>
                  <a:schemeClr val="bg1"/>
                </a:solidFill>
              </a:rPr>
              <a:t>comparativa</a:t>
            </a:r>
            <a:r>
              <a:rPr lang="en-US" sz="1700" b="1" dirty="0">
                <a:solidFill>
                  <a:schemeClr val="bg1"/>
                </a:solidFill>
              </a:rPr>
              <a:t> de </a:t>
            </a:r>
            <a:r>
              <a:rPr lang="en-US" sz="1700" b="1" dirty="0" err="1">
                <a:solidFill>
                  <a:schemeClr val="bg1"/>
                </a:solidFill>
              </a:rPr>
              <a:t>muertes</a:t>
            </a:r>
            <a:r>
              <a:rPr lang="en-US" sz="1700" b="1" dirty="0">
                <a:solidFill>
                  <a:schemeClr val="bg1"/>
                </a:solidFill>
              </a:rPr>
              <a:t> </a:t>
            </a:r>
            <a:r>
              <a:rPr lang="en-US" sz="1700" b="1" dirty="0" err="1">
                <a:solidFill>
                  <a:schemeClr val="bg1"/>
                </a:solidFill>
              </a:rPr>
              <a:t>por</a:t>
            </a:r>
            <a:r>
              <a:rPr lang="en-US" sz="1700" b="1" dirty="0">
                <a:solidFill>
                  <a:schemeClr val="bg1"/>
                </a:solidFill>
              </a:rPr>
              <a:t> </a:t>
            </a:r>
            <a:r>
              <a:rPr lang="en-US" sz="1700" b="1" dirty="0" err="1">
                <a:solidFill>
                  <a:schemeClr val="bg1"/>
                </a:solidFill>
              </a:rPr>
              <a:t>millón</a:t>
            </a:r>
            <a:r>
              <a:rPr lang="en-US" sz="1700" b="1" dirty="0">
                <a:solidFill>
                  <a:schemeClr val="bg1"/>
                </a:solidFill>
              </a:rPr>
              <a:t> </a:t>
            </a:r>
            <a:r>
              <a:rPr lang="en-US" sz="1700" b="1" dirty="0" err="1">
                <a:solidFill>
                  <a:schemeClr val="bg1"/>
                </a:solidFill>
              </a:rPr>
              <a:t>por</a:t>
            </a:r>
            <a:r>
              <a:rPr lang="en-US" sz="1700" b="1" dirty="0">
                <a:solidFill>
                  <a:schemeClr val="bg1"/>
                </a:solidFill>
              </a:rPr>
              <a:t> </a:t>
            </a:r>
            <a:r>
              <a:rPr lang="en-US" sz="1700" b="1" dirty="0" err="1">
                <a:solidFill>
                  <a:schemeClr val="bg1"/>
                </a:solidFill>
              </a:rPr>
              <a:t>estado</a:t>
            </a:r>
            <a:r>
              <a:rPr lang="en-US" sz="1700" b="1" dirty="0">
                <a:solidFill>
                  <a:schemeClr val="bg1"/>
                </a:solidFill>
              </a:rPr>
              <a:t>, </a:t>
            </a:r>
            <a:r>
              <a:rPr lang="en-US" sz="1700" b="1" dirty="0" err="1">
                <a:solidFill>
                  <a:schemeClr val="bg1"/>
                </a:solidFill>
              </a:rPr>
              <a:t>pareciera</a:t>
            </a:r>
            <a:r>
              <a:rPr lang="en-US" sz="1700" b="1" dirty="0">
                <a:solidFill>
                  <a:schemeClr val="bg1"/>
                </a:solidFill>
              </a:rPr>
              <a:t> </a:t>
            </a:r>
            <a:r>
              <a:rPr lang="en-US" sz="1700" b="1" dirty="0" err="1">
                <a:solidFill>
                  <a:schemeClr val="bg1"/>
                </a:solidFill>
              </a:rPr>
              <a:t>estar</a:t>
            </a:r>
            <a:r>
              <a:rPr lang="en-US" sz="1700" b="1" dirty="0">
                <a:solidFill>
                  <a:schemeClr val="bg1"/>
                </a:solidFill>
              </a:rPr>
              <a:t> </a:t>
            </a:r>
            <a:r>
              <a:rPr lang="en-US" sz="1700" b="1" dirty="0" err="1">
                <a:solidFill>
                  <a:schemeClr val="bg1"/>
                </a:solidFill>
              </a:rPr>
              <a:t>más</a:t>
            </a:r>
            <a:r>
              <a:rPr lang="en-US" sz="1700" b="1" dirty="0">
                <a:solidFill>
                  <a:schemeClr val="bg1"/>
                </a:solidFill>
              </a:rPr>
              <a:t> </a:t>
            </a:r>
            <a:r>
              <a:rPr lang="en-US" sz="1700" b="1" dirty="0" err="1">
                <a:solidFill>
                  <a:schemeClr val="bg1"/>
                </a:solidFill>
              </a:rPr>
              <a:t>ligada</a:t>
            </a:r>
            <a:r>
              <a:rPr lang="en-US" sz="1700" b="1" dirty="0">
                <a:solidFill>
                  <a:schemeClr val="bg1"/>
                </a:solidFill>
              </a:rPr>
              <a:t> a </a:t>
            </a:r>
            <a:r>
              <a:rPr lang="en-US" sz="1700" b="1" dirty="0" err="1">
                <a:solidFill>
                  <a:schemeClr val="bg1"/>
                </a:solidFill>
              </a:rPr>
              <a:t>cuestiones</a:t>
            </a:r>
            <a:r>
              <a:rPr lang="en-US" sz="1700" b="1" dirty="0">
                <a:solidFill>
                  <a:schemeClr val="bg1"/>
                </a:solidFill>
              </a:rPr>
              <a:t> </a:t>
            </a:r>
            <a:r>
              <a:rPr lang="en-US" sz="1700" b="1" dirty="0" err="1">
                <a:solidFill>
                  <a:schemeClr val="bg1"/>
                </a:solidFill>
              </a:rPr>
              <a:t>demográficas</a:t>
            </a:r>
            <a:r>
              <a:rPr lang="en-US" sz="1700" b="1" dirty="0">
                <a:solidFill>
                  <a:schemeClr val="bg1"/>
                </a:solidFill>
              </a:rPr>
              <a:t> de </a:t>
            </a:r>
            <a:r>
              <a:rPr lang="en-US" sz="1700" b="1" dirty="0" err="1">
                <a:solidFill>
                  <a:schemeClr val="bg1"/>
                </a:solidFill>
              </a:rPr>
              <a:t>aglomeraciones</a:t>
            </a:r>
            <a:r>
              <a:rPr lang="en-US" sz="1700" b="1" dirty="0">
                <a:solidFill>
                  <a:schemeClr val="bg1"/>
                </a:solidFill>
              </a:rPr>
              <a:t> </a:t>
            </a:r>
            <a:r>
              <a:rPr lang="en-US" sz="1700" b="1" dirty="0" err="1">
                <a:solidFill>
                  <a:schemeClr val="bg1"/>
                </a:solidFill>
              </a:rPr>
              <a:t>urbanas</a:t>
            </a:r>
            <a:r>
              <a:rPr lang="en-US" sz="1700" b="1" dirty="0">
                <a:solidFill>
                  <a:schemeClr val="bg1"/>
                </a:solidFill>
              </a:rPr>
              <a:t>, </a:t>
            </a:r>
            <a:r>
              <a:rPr lang="en-US" sz="1700" b="1" dirty="0" err="1">
                <a:solidFill>
                  <a:schemeClr val="bg1"/>
                </a:solidFill>
              </a:rPr>
              <a:t>más</a:t>
            </a:r>
            <a:r>
              <a:rPr lang="en-US" sz="1700" b="1" dirty="0">
                <a:solidFill>
                  <a:schemeClr val="bg1"/>
                </a:solidFill>
              </a:rPr>
              <a:t> que </a:t>
            </a:r>
            <a:r>
              <a:rPr lang="en-US" sz="1700" b="1" dirty="0" err="1">
                <a:solidFill>
                  <a:schemeClr val="bg1"/>
                </a:solidFill>
              </a:rPr>
              <a:t>por</a:t>
            </a:r>
            <a:r>
              <a:rPr lang="en-US" sz="1700" b="1" dirty="0">
                <a:solidFill>
                  <a:schemeClr val="bg1"/>
                </a:solidFill>
              </a:rPr>
              <a:t> </a:t>
            </a:r>
            <a:r>
              <a:rPr lang="en-US" sz="1700" b="1" dirty="0" err="1">
                <a:solidFill>
                  <a:schemeClr val="bg1"/>
                </a:solidFill>
              </a:rPr>
              <a:t>condiciones</a:t>
            </a:r>
            <a:r>
              <a:rPr lang="en-US" sz="1700" b="1" dirty="0">
                <a:solidFill>
                  <a:schemeClr val="bg1"/>
                </a:solidFill>
              </a:rPr>
              <a:t> </a:t>
            </a:r>
            <a:r>
              <a:rPr lang="en-US" sz="1700" b="1" dirty="0" err="1">
                <a:solidFill>
                  <a:schemeClr val="bg1"/>
                </a:solidFill>
              </a:rPr>
              <a:t>socioeconómicas</a:t>
            </a:r>
            <a:r>
              <a:rPr lang="en-US" sz="1700" b="1" dirty="0">
                <a:solidFill>
                  <a:schemeClr val="bg1"/>
                </a:solidFill>
              </a:rPr>
              <a:t>, dado que </a:t>
            </a:r>
            <a:r>
              <a:rPr lang="en-US" sz="1700" b="1" dirty="0" err="1">
                <a:solidFill>
                  <a:schemeClr val="bg1"/>
                </a:solidFill>
              </a:rPr>
              <a:t>por</a:t>
            </a:r>
            <a:r>
              <a:rPr lang="en-US" sz="1700" b="1" dirty="0">
                <a:solidFill>
                  <a:schemeClr val="bg1"/>
                </a:solidFill>
              </a:rPr>
              <a:t> mas que </a:t>
            </a:r>
            <a:r>
              <a:rPr lang="en-US" sz="1700" b="1" dirty="0" err="1">
                <a:solidFill>
                  <a:schemeClr val="bg1"/>
                </a:solidFill>
              </a:rPr>
              <a:t>en</a:t>
            </a:r>
            <a:r>
              <a:rPr lang="en-US" sz="1700" b="1" dirty="0">
                <a:solidFill>
                  <a:schemeClr val="bg1"/>
                </a:solidFill>
              </a:rPr>
              <a:t> las </a:t>
            </a:r>
            <a:r>
              <a:rPr lang="en-US" sz="1700" b="1" dirty="0" err="1">
                <a:solidFill>
                  <a:schemeClr val="bg1"/>
                </a:solidFill>
              </a:rPr>
              <a:t>ciudades</a:t>
            </a:r>
            <a:r>
              <a:rPr lang="en-US" sz="1700" b="1" dirty="0">
                <a:solidFill>
                  <a:schemeClr val="bg1"/>
                </a:solidFill>
              </a:rPr>
              <a:t> rurales del interior se da </a:t>
            </a:r>
            <a:r>
              <a:rPr lang="en-US" sz="1700" b="1" dirty="0" err="1">
                <a:solidFill>
                  <a:schemeClr val="bg1"/>
                </a:solidFill>
              </a:rPr>
              <a:t>menor</a:t>
            </a:r>
            <a:r>
              <a:rPr lang="en-US" sz="1700" b="1" dirty="0">
                <a:solidFill>
                  <a:schemeClr val="bg1"/>
                </a:solidFill>
              </a:rPr>
              <a:t> </a:t>
            </a:r>
            <a:r>
              <a:rPr lang="en-US" sz="1700" b="1" dirty="0" err="1">
                <a:solidFill>
                  <a:schemeClr val="bg1"/>
                </a:solidFill>
              </a:rPr>
              <a:t>nivel</a:t>
            </a:r>
            <a:r>
              <a:rPr lang="en-US" sz="1700" b="1" dirty="0">
                <a:solidFill>
                  <a:schemeClr val="bg1"/>
                </a:solidFill>
              </a:rPr>
              <a:t> </a:t>
            </a:r>
            <a:r>
              <a:rPr lang="en-US" sz="1700" b="1" dirty="0" err="1">
                <a:solidFill>
                  <a:schemeClr val="bg1"/>
                </a:solidFill>
              </a:rPr>
              <a:t>económico</a:t>
            </a:r>
            <a:r>
              <a:rPr lang="en-US" sz="1700" b="1" dirty="0">
                <a:solidFill>
                  <a:schemeClr val="bg1"/>
                </a:solidFill>
              </a:rPr>
              <a:t>, son las </a:t>
            </a:r>
            <a:r>
              <a:rPr lang="en-US" sz="1700" b="1" dirty="0" err="1">
                <a:solidFill>
                  <a:schemeClr val="bg1"/>
                </a:solidFill>
              </a:rPr>
              <a:t>ciudades</a:t>
            </a:r>
            <a:r>
              <a:rPr lang="en-US" sz="1700" b="1" dirty="0">
                <a:solidFill>
                  <a:schemeClr val="bg1"/>
                </a:solidFill>
              </a:rPr>
              <a:t> </a:t>
            </a:r>
            <a:r>
              <a:rPr lang="en-US" sz="1700" b="1" dirty="0" err="1">
                <a:solidFill>
                  <a:schemeClr val="bg1"/>
                </a:solidFill>
              </a:rPr>
              <a:t>costeras</a:t>
            </a:r>
            <a:r>
              <a:rPr lang="en-US" sz="1700" b="1" dirty="0">
                <a:solidFill>
                  <a:schemeClr val="bg1"/>
                </a:solidFill>
              </a:rPr>
              <a:t> de mayor </a:t>
            </a:r>
            <a:r>
              <a:rPr lang="en-US" sz="1700" b="1" dirty="0" err="1">
                <a:solidFill>
                  <a:schemeClr val="bg1"/>
                </a:solidFill>
              </a:rPr>
              <a:t>poder</a:t>
            </a:r>
            <a:r>
              <a:rPr lang="en-US" sz="1700" b="1" dirty="0">
                <a:solidFill>
                  <a:schemeClr val="bg1"/>
                </a:solidFill>
              </a:rPr>
              <a:t> </a:t>
            </a:r>
            <a:r>
              <a:rPr lang="en-US" sz="1700" b="1" dirty="0" err="1">
                <a:solidFill>
                  <a:schemeClr val="bg1"/>
                </a:solidFill>
              </a:rPr>
              <a:t>adquisitivo</a:t>
            </a:r>
            <a:r>
              <a:rPr lang="en-US" sz="1700" b="1" dirty="0">
                <a:solidFill>
                  <a:schemeClr val="bg1"/>
                </a:solidFill>
              </a:rPr>
              <a:t> las que </a:t>
            </a:r>
            <a:r>
              <a:rPr lang="en-US" sz="1700" b="1" dirty="0" err="1">
                <a:solidFill>
                  <a:schemeClr val="bg1"/>
                </a:solidFill>
              </a:rPr>
              <a:t>tienen</a:t>
            </a:r>
            <a:r>
              <a:rPr lang="en-US" sz="1700" b="1" dirty="0">
                <a:solidFill>
                  <a:schemeClr val="bg1"/>
                </a:solidFill>
              </a:rPr>
              <a:t> mayor </a:t>
            </a:r>
            <a:r>
              <a:rPr lang="en-US" sz="1700" b="1" dirty="0" err="1">
                <a:solidFill>
                  <a:schemeClr val="bg1"/>
                </a:solidFill>
              </a:rPr>
              <a:t>incidencia</a:t>
            </a:r>
            <a:r>
              <a:rPr lang="en-US" sz="1700" b="1" dirty="0">
                <a:solidFill>
                  <a:schemeClr val="bg1"/>
                </a:solidFill>
              </a:rPr>
              <a:t> de </a:t>
            </a:r>
            <a:r>
              <a:rPr lang="en-US" sz="1700" b="1" dirty="0" err="1">
                <a:solidFill>
                  <a:schemeClr val="bg1"/>
                </a:solidFill>
              </a:rPr>
              <a:t>fallecimientos</a:t>
            </a:r>
            <a:r>
              <a:rPr lang="en-US" sz="1700" b="1" dirty="0">
                <a:solidFill>
                  <a:schemeClr val="bg1"/>
                </a:solidFill>
              </a:rPr>
              <a:t>.</a:t>
            </a:r>
          </a:p>
        </p:txBody>
      </p:sp>
      <p:pic>
        <p:nvPicPr>
          <p:cNvPr id="4" name="Imagen 3">
            <a:extLst>
              <a:ext uri="{FF2B5EF4-FFF2-40B4-BE49-F238E27FC236}">
                <a16:creationId xmlns:a16="http://schemas.microsoft.com/office/drawing/2014/main" id="{6ED7834C-E0B0-439D-9DFC-852326C173E4}"/>
              </a:ext>
            </a:extLst>
          </p:cNvPr>
          <p:cNvPicPr>
            <a:picLocks noChangeAspect="1"/>
          </p:cNvPicPr>
          <p:nvPr/>
        </p:nvPicPr>
        <p:blipFill>
          <a:blip r:embed="rId4"/>
          <a:stretch>
            <a:fillRect/>
          </a:stretch>
        </p:blipFill>
        <p:spPr>
          <a:xfrm>
            <a:off x="205655" y="225791"/>
            <a:ext cx="952500" cy="742950"/>
          </a:xfrm>
          <a:prstGeom prst="rect">
            <a:avLst/>
          </a:prstGeom>
        </p:spPr>
      </p:pic>
      <p:sp>
        <p:nvSpPr>
          <p:cNvPr id="6" name="Título 1">
            <a:extLst>
              <a:ext uri="{FF2B5EF4-FFF2-40B4-BE49-F238E27FC236}">
                <a16:creationId xmlns:a16="http://schemas.microsoft.com/office/drawing/2014/main" id="{0B29A41A-323A-443F-96FC-608409E746A6}"/>
              </a:ext>
            </a:extLst>
          </p:cNvPr>
          <p:cNvSpPr txBox="1">
            <a:spLocks/>
          </p:cNvSpPr>
          <p:nvPr/>
        </p:nvSpPr>
        <p:spPr>
          <a:xfrm>
            <a:off x="314326" y="952500"/>
            <a:ext cx="11511914" cy="51482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AR" sz="1600" dirty="0">
              <a:latin typeface="Typewriter" panose="02020500000000000000" pitchFamily="18" charset="0"/>
            </a:endParaRPr>
          </a:p>
        </p:txBody>
      </p:sp>
      <p:sp>
        <p:nvSpPr>
          <p:cNvPr id="2" name="Marcador de número de diapositiva 1">
            <a:extLst>
              <a:ext uri="{FF2B5EF4-FFF2-40B4-BE49-F238E27FC236}">
                <a16:creationId xmlns:a16="http://schemas.microsoft.com/office/drawing/2014/main" id="{9A850060-3401-6128-F69E-56ACF2107A42}"/>
              </a:ext>
            </a:extLst>
          </p:cNvPr>
          <p:cNvSpPr>
            <a:spLocks noGrp="1"/>
          </p:cNvSpPr>
          <p:nvPr>
            <p:ph type="sldNum" sz="quarter" idx="12"/>
          </p:nvPr>
        </p:nvSpPr>
        <p:spPr/>
        <p:txBody>
          <a:bodyPr/>
          <a:lstStyle/>
          <a:p>
            <a:fld id="{E399F089-0C1D-48EB-BA22-1D9B88E18323}" type="slidenum">
              <a:rPr lang="es-AR" smtClean="0"/>
              <a:t>13</a:t>
            </a:fld>
            <a:endParaRPr lang="es-AR"/>
          </a:p>
        </p:txBody>
      </p:sp>
    </p:spTree>
    <p:extLst>
      <p:ext uri="{BB962C8B-B14F-4D97-AF65-F5344CB8AC3E}">
        <p14:creationId xmlns:p14="http://schemas.microsoft.com/office/powerpoint/2010/main" val="2888130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D36F9873-642F-4EB5-9636-7DE2F9F95D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3" name="Oval 22">
              <a:extLst>
                <a:ext uri="{FF2B5EF4-FFF2-40B4-BE49-F238E27FC236}">
                  <a16:creationId xmlns:a16="http://schemas.microsoft.com/office/drawing/2014/main" id="{CF8B8011-BF73-4693-BD76-BCF02A842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7329488-C25D-4C7C-814F-CEBFD5E7C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8D62A5-CA80-455B-8BF4-09BA31DC3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320F636-F7FE-493A-AF45-D9E22016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CFAE76A-3CE9-4AC3-9975-186C6B3EEA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D2D7409-1AC7-4A0F-B79D-1664128FB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a:extLst>
              <a:ext uri="{FF2B5EF4-FFF2-40B4-BE49-F238E27FC236}">
                <a16:creationId xmlns:a16="http://schemas.microsoft.com/office/drawing/2014/main" id="{F643052B-2D76-423F-A04A-700DE118D92A}"/>
              </a:ext>
            </a:extLst>
          </p:cNvPr>
          <p:cNvSpPr txBox="1"/>
          <p:nvPr/>
        </p:nvSpPr>
        <p:spPr>
          <a:xfrm>
            <a:off x="1277422" y="253513"/>
            <a:ext cx="5330275" cy="841832"/>
          </a:xfrm>
          <a:prstGeom prst="rect">
            <a:avLst/>
          </a:prstGeom>
          <a:noFill/>
        </p:spPr>
        <p:txBody>
          <a:bodyPr vert="horz" lIns="91440" tIns="45720" rIns="91440" bIns="45720" rtlCol="0" anchor="t">
            <a:normAutofit fontScale="92500"/>
          </a:bodyPr>
          <a:lstStyle/>
          <a:p>
            <a:pPr>
              <a:lnSpc>
                <a:spcPct val="90000"/>
              </a:lnSpc>
              <a:spcBef>
                <a:spcPct val="0"/>
              </a:spcBef>
              <a:spcAft>
                <a:spcPts val="600"/>
              </a:spcAft>
            </a:pPr>
            <a:r>
              <a:rPr lang="en-US" sz="4000" b="1" dirty="0">
                <a:solidFill>
                  <a:srgbClr val="FF0000"/>
                </a:solidFill>
                <a:effectLst>
                  <a:outerShdw blurRad="38100" dist="38100" dir="2700000" algn="tl">
                    <a:srgbClr val="000000">
                      <a:alpha val="43137"/>
                    </a:srgbClr>
                  </a:outerShdw>
                </a:effectLst>
                <a:ea typeface="+mj-ea"/>
                <a:cs typeface="+mj-cs"/>
              </a:rPr>
              <a:t>ANALISIS MULTIVARIADO</a:t>
            </a:r>
          </a:p>
        </p:txBody>
      </p:sp>
      <p:sp>
        <p:nvSpPr>
          <p:cNvPr id="13" name="CuadroTexto 12">
            <a:extLst>
              <a:ext uri="{FF2B5EF4-FFF2-40B4-BE49-F238E27FC236}">
                <a16:creationId xmlns:a16="http://schemas.microsoft.com/office/drawing/2014/main" id="{40702139-352C-1965-E1A5-0787F237B17C}"/>
              </a:ext>
            </a:extLst>
          </p:cNvPr>
          <p:cNvSpPr txBox="1"/>
          <p:nvPr/>
        </p:nvSpPr>
        <p:spPr>
          <a:xfrm>
            <a:off x="383821" y="1316496"/>
            <a:ext cx="11360802" cy="1216700"/>
          </a:xfrm>
          <a:prstGeom prst="rect">
            <a:avLst/>
          </a:prstGeom>
          <a:noFill/>
        </p:spPr>
        <p:txBody>
          <a:bodyPr vert="horz" lIns="91440" tIns="45720" rIns="91440" bIns="45720" rtlCol="0" anchor="t">
            <a:normAutofit/>
          </a:bodyPr>
          <a:lstStyle/>
          <a:p>
            <a:pPr indent="-228600" algn="just">
              <a:lnSpc>
                <a:spcPct val="90000"/>
              </a:lnSpc>
              <a:spcAft>
                <a:spcPts val="600"/>
              </a:spcAft>
              <a:buFont typeface="Arial" panose="020B0604020202020204" pitchFamily="34" charset="0"/>
              <a:buChar char="•"/>
            </a:pPr>
            <a:r>
              <a:rPr lang="en-US" b="1" dirty="0" err="1">
                <a:solidFill>
                  <a:schemeClr val="bg1"/>
                </a:solidFill>
              </a:rPr>
              <a:t>En</a:t>
            </a:r>
            <a:r>
              <a:rPr lang="en-US" b="1" dirty="0">
                <a:solidFill>
                  <a:schemeClr val="bg1"/>
                </a:solidFill>
              </a:rPr>
              <a:t> </a:t>
            </a:r>
            <a:r>
              <a:rPr lang="en-US" b="1" dirty="0" err="1">
                <a:solidFill>
                  <a:schemeClr val="bg1"/>
                </a:solidFill>
              </a:rPr>
              <a:t>cuanto</a:t>
            </a:r>
            <a:r>
              <a:rPr lang="en-US" b="1" dirty="0">
                <a:solidFill>
                  <a:schemeClr val="bg1"/>
                </a:solidFill>
              </a:rPr>
              <a:t> a la </a:t>
            </a:r>
            <a:r>
              <a:rPr lang="en-US" b="1" dirty="0" err="1">
                <a:solidFill>
                  <a:schemeClr val="bg1"/>
                </a:solidFill>
              </a:rPr>
              <a:t>correlación</a:t>
            </a:r>
            <a:r>
              <a:rPr lang="en-US" b="1" dirty="0">
                <a:solidFill>
                  <a:schemeClr val="bg1"/>
                </a:solidFill>
              </a:rPr>
              <a:t> de la variable “</a:t>
            </a:r>
            <a:r>
              <a:rPr lang="en-US" b="1" dirty="0" err="1">
                <a:solidFill>
                  <a:schemeClr val="bg1"/>
                </a:solidFill>
              </a:rPr>
              <a:t>sings_of_mental_illness</a:t>
            </a:r>
            <a:r>
              <a:rPr lang="en-US" b="1" dirty="0">
                <a:solidFill>
                  <a:schemeClr val="bg1"/>
                </a:solidFill>
              </a:rPr>
              <a:t>”, </a:t>
            </a:r>
            <a:r>
              <a:rPr lang="en-US" b="1" dirty="0" err="1">
                <a:solidFill>
                  <a:schemeClr val="bg1"/>
                </a:solidFill>
              </a:rPr>
              <a:t>puede</a:t>
            </a:r>
            <a:r>
              <a:rPr lang="en-US" b="1" dirty="0">
                <a:solidFill>
                  <a:schemeClr val="bg1"/>
                </a:solidFill>
              </a:rPr>
              <a:t> </a:t>
            </a:r>
            <a:r>
              <a:rPr lang="en-US" b="1" dirty="0" err="1">
                <a:solidFill>
                  <a:schemeClr val="bg1"/>
                </a:solidFill>
              </a:rPr>
              <a:t>observarse</a:t>
            </a:r>
            <a:r>
              <a:rPr lang="en-US" b="1" dirty="0">
                <a:solidFill>
                  <a:schemeClr val="bg1"/>
                </a:solidFill>
              </a:rPr>
              <a:t> que no </a:t>
            </a:r>
            <a:r>
              <a:rPr lang="en-US" b="1" dirty="0" err="1">
                <a:solidFill>
                  <a:schemeClr val="bg1"/>
                </a:solidFill>
              </a:rPr>
              <a:t>tiene</a:t>
            </a:r>
            <a:r>
              <a:rPr lang="en-US" b="1" dirty="0">
                <a:solidFill>
                  <a:schemeClr val="bg1"/>
                </a:solidFill>
              </a:rPr>
              <a:t> </a:t>
            </a:r>
            <a:r>
              <a:rPr lang="en-US" b="1" dirty="0" err="1">
                <a:solidFill>
                  <a:schemeClr val="bg1"/>
                </a:solidFill>
              </a:rPr>
              <a:t>una</a:t>
            </a:r>
            <a:r>
              <a:rPr lang="en-US" b="1" dirty="0">
                <a:solidFill>
                  <a:schemeClr val="bg1"/>
                </a:solidFill>
              </a:rPr>
              <a:t> </a:t>
            </a:r>
            <a:r>
              <a:rPr lang="en-US" b="1" dirty="0" err="1">
                <a:solidFill>
                  <a:schemeClr val="bg1"/>
                </a:solidFill>
              </a:rPr>
              <a:t>fuerte</a:t>
            </a:r>
            <a:r>
              <a:rPr lang="en-US" b="1" dirty="0">
                <a:solidFill>
                  <a:schemeClr val="bg1"/>
                </a:solidFill>
              </a:rPr>
              <a:t> </a:t>
            </a:r>
            <a:r>
              <a:rPr lang="en-US" b="1" dirty="0" err="1">
                <a:solidFill>
                  <a:schemeClr val="bg1"/>
                </a:solidFill>
              </a:rPr>
              <a:t>relación</a:t>
            </a:r>
            <a:r>
              <a:rPr lang="en-US" b="1" dirty="0">
                <a:solidFill>
                  <a:schemeClr val="bg1"/>
                </a:solidFill>
              </a:rPr>
              <a:t>, </a:t>
            </a:r>
            <a:r>
              <a:rPr lang="en-US" b="1" dirty="0" err="1">
                <a:solidFill>
                  <a:schemeClr val="bg1"/>
                </a:solidFill>
              </a:rPr>
              <a:t>ya</a:t>
            </a:r>
            <a:r>
              <a:rPr lang="en-US" b="1" dirty="0">
                <a:solidFill>
                  <a:schemeClr val="bg1"/>
                </a:solidFill>
              </a:rPr>
              <a:t> sea </a:t>
            </a:r>
            <a:r>
              <a:rPr lang="en-US" b="1" dirty="0" err="1">
                <a:solidFill>
                  <a:schemeClr val="bg1"/>
                </a:solidFill>
              </a:rPr>
              <a:t>directa</a:t>
            </a:r>
            <a:r>
              <a:rPr lang="en-US" b="1" dirty="0">
                <a:solidFill>
                  <a:schemeClr val="bg1"/>
                </a:solidFill>
              </a:rPr>
              <a:t> o </a:t>
            </a:r>
            <a:r>
              <a:rPr lang="en-US" b="1" dirty="0" err="1">
                <a:solidFill>
                  <a:schemeClr val="bg1"/>
                </a:solidFill>
              </a:rPr>
              <a:t>inversa</a:t>
            </a:r>
            <a:r>
              <a:rPr lang="en-US" b="1" dirty="0">
                <a:solidFill>
                  <a:schemeClr val="bg1"/>
                </a:solidFill>
              </a:rPr>
              <a:t> con </a:t>
            </a:r>
            <a:r>
              <a:rPr lang="en-US" b="1" dirty="0" err="1">
                <a:solidFill>
                  <a:schemeClr val="bg1"/>
                </a:solidFill>
              </a:rPr>
              <a:t>ninguna</a:t>
            </a:r>
            <a:r>
              <a:rPr lang="en-US" b="1" dirty="0">
                <a:solidFill>
                  <a:schemeClr val="bg1"/>
                </a:solidFill>
              </a:rPr>
              <a:t> de las </a:t>
            </a:r>
            <a:r>
              <a:rPr lang="en-US" b="1" dirty="0" err="1">
                <a:solidFill>
                  <a:schemeClr val="bg1"/>
                </a:solidFill>
              </a:rPr>
              <a:t>demás</a:t>
            </a:r>
            <a:r>
              <a:rPr lang="en-US" b="1" dirty="0">
                <a:solidFill>
                  <a:schemeClr val="bg1"/>
                </a:solidFill>
              </a:rPr>
              <a:t> variables, a </a:t>
            </a:r>
            <a:r>
              <a:rPr lang="en-US" b="1" dirty="0" err="1">
                <a:solidFill>
                  <a:schemeClr val="bg1"/>
                </a:solidFill>
              </a:rPr>
              <a:t>diferencia</a:t>
            </a:r>
            <a:r>
              <a:rPr lang="en-US" b="1" dirty="0">
                <a:solidFill>
                  <a:schemeClr val="bg1"/>
                </a:solidFill>
              </a:rPr>
              <a:t> de las variables </a:t>
            </a:r>
            <a:r>
              <a:rPr lang="en-US" b="1" dirty="0" err="1">
                <a:solidFill>
                  <a:schemeClr val="bg1"/>
                </a:solidFill>
              </a:rPr>
              <a:t>socioeconómicas</a:t>
            </a:r>
            <a:r>
              <a:rPr lang="en-US" b="1" dirty="0">
                <a:solidFill>
                  <a:schemeClr val="bg1"/>
                </a:solidFill>
              </a:rPr>
              <a:t>, que </a:t>
            </a:r>
            <a:r>
              <a:rPr lang="en-US" b="1" dirty="0" err="1">
                <a:solidFill>
                  <a:schemeClr val="bg1"/>
                </a:solidFill>
              </a:rPr>
              <a:t>si</a:t>
            </a:r>
            <a:r>
              <a:rPr lang="en-US" b="1" dirty="0">
                <a:solidFill>
                  <a:schemeClr val="bg1"/>
                </a:solidFill>
              </a:rPr>
              <a:t> </a:t>
            </a:r>
            <a:r>
              <a:rPr lang="en-US" b="1" dirty="0" err="1">
                <a:solidFill>
                  <a:schemeClr val="bg1"/>
                </a:solidFill>
              </a:rPr>
              <a:t>demuestran</a:t>
            </a:r>
            <a:r>
              <a:rPr lang="en-US" b="1" dirty="0">
                <a:solidFill>
                  <a:schemeClr val="bg1"/>
                </a:solidFill>
              </a:rPr>
              <a:t> mayor </a:t>
            </a:r>
            <a:r>
              <a:rPr lang="en-US" b="1" dirty="0" err="1">
                <a:solidFill>
                  <a:schemeClr val="bg1"/>
                </a:solidFill>
              </a:rPr>
              <a:t>correlación</a:t>
            </a:r>
            <a:r>
              <a:rPr lang="en-US" b="1" dirty="0">
                <a:solidFill>
                  <a:schemeClr val="bg1"/>
                </a:solidFill>
              </a:rPr>
              <a:t> entre </a:t>
            </a:r>
            <a:r>
              <a:rPr lang="en-US" b="1" dirty="0" err="1">
                <a:solidFill>
                  <a:schemeClr val="bg1"/>
                </a:solidFill>
              </a:rPr>
              <a:t>ellas</a:t>
            </a:r>
            <a:r>
              <a:rPr lang="en-US" b="1" dirty="0">
                <a:solidFill>
                  <a:schemeClr val="bg1"/>
                </a:solidFill>
              </a:rPr>
              <a:t>. </a:t>
            </a:r>
          </a:p>
        </p:txBody>
      </p:sp>
      <p:sp>
        <p:nvSpPr>
          <p:cNvPr id="32" name="Rectangle 3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5" name="Straight Connector 3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1" name="Straight Connector 40">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3" name="Imagen 2" descr="Imagen en blanco y negro de un hombre parado en la calle&#10;&#10;Descripción generada automáticamente con confianza media">
            <a:extLst>
              <a:ext uri="{FF2B5EF4-FFF2-40B4-BE49-F238E27FC236}">
                <a16:creationId xmlns:a16="http://schemas.microsoft.com/office/drawing/2014/main" id="{F7602CAB-F3BE-082A-6994-E8D279971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313" y="2756877"/>
            <a:ext cx="2741610" cy="3492497"/>
          </a:xfrm>
          <a:prstGeom prst="rect">
            <a:avLst/>
          </a:prstGeom>
        </p:spPr>
      </p:pic>
      <p:grpSp>
        <p:nvGrpSpPr>
          <p:cNvPr id="46" name="Group 45">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3" y="2900856"/>
            <a:ext cx="304800" cy="429768"/>
            <a:chOff x="215328" y="-46937"/>
            <a:chExt cx="304800" cy="2773841"/>
          </a:xfrm>
        </p:grpSpPr>
        <p:cxnSp>
          <p:nvCxnSpPr>
            <p:cNvPr id="47" name="Straight Connector 46">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7" name="Imagen 6">
            <a:extLst>
              <a:ext uri="{FF2B5EF4-FFF2-40B4-BE49-F238E27FC236}">
                <a16:creationId xmlns:a16="http://schemas.microsoft.com/office/drawing/2014/main" id="{12E95049-5D1E-E58E-29AF-B4FE46071D1E}"/>
              </a:ext>
            </a:extLst>
          </p:cNvPr>
          <p:cNvPicPr>
            <a:picLocks noChangeAspect="1"/>
          </p:cNvPicPr>
          <p:nvPr/>
        </p:nvPicPr>
        <p:blipFill>
          <a:blip r:embed="rId3"/>
          <a:stretch>
            <a:fillRect/>
          </a:stretch>
        </p:blipFill>
        <p:spPr>
          <a:xfrm>
            <a:off x="4001518" y="2756877"/>
            <a:ext cx="7743105" cy="3600543"/>
          </a:xfrm>
          <a:prstGeom prst="rect">
            <a:avLst/>
          </a:prstGeom>
        </p:spPr>
      </p:pic>
      <p:pic>
        <p:nvPicPr>
          <p:cNvPr id="4" name="Imagen 3">
            <a:extLst>
              <a:ext uri="{FF2B5EF4-FFF2-40B4-BE49-F238E27FC236}">
                <a16:creationId xmlns:a16="http://schemas.microsoft.com/office/drawing/2014/main" id="{6ED7834C-E0B0-439D-9DFC-852326C173E4}"/>
              </a:ext>
            </a:extLst>
          </p:cNvPr>
          <p:cNvPicPr>
            <a:picLocks noChangeAspect="1"/>
          </p:cNvPicPr>
          <p:nvPr/>
        </p:nvPicPr>
        <p:blipFill>
          <a:blip r:embed="rId4"/>
          <a:stretch>
            <a:fillRect/>
          </a:stretch>
        </p:blipFill>
        <p:spPr>
          <a:xfrm>
            <a:off x="205655" y="225791"/>
            <a:ext cx="952500" cy="742950"/>
          </a:xfrm>
          <a:prstGeom prst="rect">
            <a:avLst/>
          </a:prstGeom>
        </p:spPr>
      </p:pic>
      <p:sp>
        <p:nvSpPr>
          <p:cNvPr id="6" name="Título 1">
            <a:extLst>
              <a:ext uri="{FF2B5EF4-FFF2-40B4-BE49-F238E27FC236}">
                <a16:creationId xmlns:a16="http://schemas.microsoft.com/office/drawing/2014/main" id="{0B29A41A-323A-443F-96FC-608409E746A6}"/>
              </a:ext>
            </a:extLst>
          </p:cNvPr>
          <p:cNvSpPr txBox="1">
            <a:spLocks/>
          </p:cNvSpPr>
          <p:nvPr/>
        </p:nvSpPr>
        <p:spPr>
          <a:xfrm>
            <a:off x="314326" y="952500"/>
            <a:ext cx="11511914" cy="51482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AR" sz="1600" dirty="0">
              <a:latin typeface="Typewriter" panose="02020500000000000000" pitchFamily="18" charset="0"/>
            </a:endParaRPr>
          </a:p>
        </p:txBody>
      </p:sp>
      <p:sp>
        <p:nvSpPr>
          <p:cNvPr id="2" name="Marcador de número de diapositiva 1">
            <a:extLst>
              <a:ext uri="{FF2B5EF4-FFF2-40B4-BE49-F238E27FC236}">
                <a16:creationId xmlns:a16="http://schemas.microsoft.com/office/drawing/2014/main" id="{3507E963-A3C3-9D86-CC45-B323B82DA3AE}"/>
              </a:ext>
            </a:extLst>
          </p:cNvPr>
          <p:cNvSpPr>
            <a:spLocks noGrp="1"/>
          </p:cNvSpPr>
          <p:nvPr>
            <p:ph type="sldNum" sz="quarter" idx="12"/>
          </p:nvPr>
        </p:nvSpPr>
        <p:spPr/>
        <p:txBody>
          <a:bodyPr/>
          <a:lstStyle/>
          <a:p>
            <a:fld id="{E399F089-0C1D-48EB-BA22-1D9B88E18323}" type="slidenum">
              <a:rPr lang="es-AR" smtClean="0"/>
              <a:t>14</a:t>
            </a:fld>
            <a:endParaRPr lang="es-AR"/>
          </a:p>
        </p:txBody>
      </p:sp>
    </p:spTree>
    <p:extLst>
      <p:ext uri="{BB962C8B-B14F-4D97-AF65-F5344CB8AC3E}">
        <p14:creationId xmlns:p14="http://schemas.microsoft.com/office/powerpoint/2010/main" val="348000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agen 2" descr="Programación de código en una pantalla de equipo">
            <a:extLst>
              <a:ext uri="{FF2B5EF4-FFF2-40B4-BE49-F238E27FC236}">
                <a16:creationId xmlns:a16="http://schemas.microsoft.com/office/drawing/2014/main" id="{3F0F3805-EB72-F5D0-D4F2-888DCBC133B4}"/>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2712" r="317" b="-1"/>
          <a:stretch/>
        </p:blipFill>
        <p:spPr>
          <a:xfrm>
            <a:off x="4283902" y="10"/>
            <a:ext cx="7908098" cy="6857992"/>
          </a:xfrm>
          <a:prstGeom prst="rect">
            <a:avLst/>
          </a:prstGeom>
        </p:spPr>
      </p:pic>
      <p:sp>
        <p:nvSpPr>
          <p:cNvPr id="13" name="Rectangle 1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a:extLst>
              <a:ext uri="{FF2B5EF4-FFF2-40B4-BE49-F238E27FC236}">
                <a16:creationId xmlns:a16="http://schemas.microsoft.com/office/drawing/2014/main" id="{F643052B-2D76-423F-A04A-700DE118D92A}"/>
              </a:ext>
            </a:extLst>
          </p:cNvPr>
          <p:cNvSpPr txBox="1"/>
          <p:nvPr/>
        </p:nvSpPr>
        <p:spPr>
          <a:xfrm>
            <a:off x="1266826" y="225791"/>
            <a:ext cx="5505449" cy="7429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dirty="0">
                <a:solidFill>
                  <a:srgbClr val="FF0000"/>
                </a:solidFill>
                <a:effectLst>
                  <a:outerShdw blurRad="38100" dist="38100" dir="2700000" algn="tl">
                    <a:srgbClr val="000000">
                      <a:alpha val="43137"/>
                    </a:srgbClr>
                  </a:outerShdw>
                </a:effectLst>
                <a:ea typeface="+mj-ea"/>
                <a:cs typeface="+mj-cs"/>
              </a:rPr>
              <a:t>ALGORITMOS ELEGIDOS</a:t>
            </a:r>
          </a:p>
        </p:txBody>
      </p:sp>
      <p:cxnSp>
        <p:nvCxnSpPr>
          <p:cNvPr id="15" name="Straight Connector 1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6ED7834C-E0B0-439D-9DFC-852326C173E4}"/>
              </a:ext>
            </a:extLst>
          </p:cNvPr>
          <p:cNvPicPr>
            <a:picLocks noChangeAspect="1"/>
          </p:cNvPicPr>
          <p:nvPr/>
        </p:nvPicPr>
        <p:blipFill>
          <a:blip r:embed="rId3"/>
          <a:stretch>
            <a:fillRect/>
          </a:stretch>
        </p:blipFill>
        <p:spPr>
          <a:xfrm>
            <a:off x="205655" y="225791"/>
            <a:ext cx="952500" cy="742950"/>
          </a:xfrm>
          <a:prstGeom prst="rect">
            <a:avLst/>
          </a:prstGeom>
        </p:spPr>
      </p:pic>
      <p:sp>
        <p:nvSpPr>
          <p:cNvPr id="6" name="Título 1">
            <a:extLst>
              <a:ext uri="{FF2B5EF4-FFF2-40B4-BE49-F238E27FC236}">
                <a16:creationId xmlns:a16="http://schemas.microsoft.com/office/drawing/2014/main" id="{0B29A41A-323A-443F-96FC-608409E746A6}"/>
              </a:ext>
            </a:extLst>
          </p:cNvPr>
          <p:cNvSpPr txBox="1">
            <a:spLocks/>
          </p:cNvSpPr>
          <p:nvPr/>
        </p:nvSpPr>
        <p:spPr>
          <a:xfrm>
            <a:off x="314326" y="952500"/>
            <a:ext cx="11511914" cy="51482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AR" sz="1600" dirty="0">
              <a:latin typeface="Typewriter" panose="02020500000000000000" pitchFamily="18" charset="0"/>
            </a:endParaRPr>
          </a:p>
        </p:txBody>
      </p:sp>
      <p:sp>
        <p:nvSpPr>
          <p:cNvPr id="20" name="CuadroTexto 19">
            <a:extLst>
              <a:ext uri="{FF2B5EF4-FFF2-40B4-BE49-F238E27FC236}">
                <a16:creationId xmlns:a16="http://schemas.microsoft.com/office/drawing/2014/main" id="{394AE2CB-7469-4681-B5C0-7C518E55D278}"/>
              </a:ext>
            </a:extLst>
          </p:cNvPr>
          <p:cNvSpPr txBox="1"/>
          <p:nvPr/>
        </p:nvSpPr>
        <p:spPr>
          <a:xfrm>
            <a:off x="205655" y="1137370"/>
            <a:ext cx="2780433" cy="696175"/>
          </a:xfrm>
          <a:prstGeom prst="rect">
            <a:avLst/>
          </a:prstGeom>
        </p:spPr>
        <p:txBody>
          <a:bodyPr vert="horz" lIns="91440" tIns="45720" rIns="91440" bIns="45720" rtlCol="0" anchor="b">
            <a:normAutofit/>
          </a:bodyPr>
          <a:lstStyle/>
          <a:p>
            <a:pPr>
              <a:lnSpc>
                <a:spcPct val="90000"/>
              </a:lnSpc>
              <a:spcBef>
                <a:spcPct val="0"/>
              </a:spcBef>
              <a:spcAft>
                <a:spcPts val="600"/>
              </a:spcAft>
            </a:pPr>
            <a:r>
              <a:rPr lang="es-ES" sz="3200" b="1" dirty="0">
                <a:solidFill>
                  <a:schemeClr val="bg1"/>
                </a:solidFill>
                <a:effectLst>
                  <a:outerShdw blurRad="38100" dist="38100" dir="2700000" algn="tl">
                    <a:srgbClr val="000000">
                      <a:alpha val="43137"/>
                    </a:srgbClr>
                  </a:outerShdw>
                </a:effectLst>
                <a:ea typeface="+mj-ea"/>
                <a:cs typeface="+mj-cs"/>
              </a:rPr>
              <a:t>DECISION TREE</a:t>
            </a:r>
            <a:endParaRPr lang="en-US" sz="3200" b="1" dirty="0">
              <a:solidFill>
                <a:schemeClr val="bg1"/>
              </a:solidFill>
              <a:effectLst>
                <a:outerShdw blurRad="38100" dist="38100" dir="2700000" algn="tl">
                  <a:srgbClr val="000000">
                    <a:alpha val="43137"/>
                  </a:srgbClr>
                </a:outerShdw>
              </a:effectLst>
              <a:ea typeface="+mj-ea"/>
              <a:cs typeface="+mj-cs"/>
            </a:endParaRPr>
          </a:p>
        </p:txBody>
      </p:sp>
      <p:sp>
        <p:nvSpPr>
          <p:cNvPr id="10" name="CuadroTexto 9">
            <a:extLst>
              <a:ext uri="{FF2B5EF4-FFF2-40B4-BE49-F238E27FC236}">
                <a16:creationId xmlns:a16="http://schemas.microsoft.com/office/drawing/2014/main" id="{630E82CC-A1E8-3538-4821-BDB45273D48C}"/>
              </a:ext>
            </a:extLst>
          </p:cNvPr>
          <p:cNvSpPr txBox="1"/>
          <p:nvPr/>
        </p:nvSpPr>
        <p:spPr>
          <a:xfrm>
            <a:off x="314326" y="1838736"/>
            <a:ext cx="4800603" cy="1200329"/>
          </a:xfrm>
          <a:prstGeom prst="rect">
            <a:avLst/>
          </a:prstGeom>
          <a:noFill/>
        </p:spPr>
        <p:txBody>
          <a:bodyPr wrap="square" rtlCol="0">
            <a:spAutoFit/>
          </a:bodyPr>
          <a:lstStyle/>
          <a:p>
            <a:pPr marL="285750" indent="-285750">
              <a:buFont typeface="Wingdings" panose="05000000000000000000" pitchFamily="2" charset="2"/>
              <a:buChar char="q"/>
            </a:pPr>
            <a:r>
              <a:rPr lang="es-ES" dirty="0">
                <a:solidFill>
                  <a:schemeClr val="bg1"/>
                </a:solidFill>
              </a:rPr>
              <a:t>Max Depth: 20</a:t>
            </a:r>
          </a:p>
          <a:p>
            <a:pPr marL="285750" indent="-285750">
              <a:buFont typeface="Wingdings" panose="05000000000000000000" pitchFamily="2" charset="2"/>
              <a:buChar char="q"/>
            </a:pPr>
            <a:r>
              <a:rPr lang="es-ES" dirty="0">
                <a:solidFill>
                  <a:schemeClr val="bg1"/>
                </a:solidFill>
              </a:rPr>
              <a:t>Test = 0.3 / Train = 0.7</a:t>
            </a:r>
          </a:p>
          <a:p>
            <a:pPr marL="285750" indent="-285750">
              <a:buFont typeface="Wingdings" panose="05000000000000000000" pitchFamily="2" charset="2"/>
              <a:buChar char="q"/>
            </a:pPr>
            <a:r>
              <a:rPr lang="es-ES" dirty="0" err="1">
                <a:solidFill>
                  <a:schemeClr val="bg1"/>
                </a:solidFill>
              </a:rPr>
              <a:t>Random</a:t>
            </a:r>
            <a:r>
              <a:rPr lang="es-ES" dirty="0">
                <a:solidFill>
                  <a:schemeClr val="bg1"/>
                </a:solidFill>
              </a:rPr>
              <a:t> </a:t>
            </a:r>
            <a:r>
              <a:rPr lang="es-ES" dirty="0" err="1">
                <a:solidFill>
                  <a:schemeClr val="bg1"/>
                </a:solidFill>
              </a:rPr>
              <a:t>State</a:t>
            </a:r>
            <a:r>
              <a:rPr lang="es-ES" dirty="0">
                <a:solidFill>
                  <a:schemeClr val="bg1"/>
                </a:solidFill>
              </a:rPr>
              <a:t> = 42</a:t>
            </a:r>
          </a:p>
          <a:p>
            <a:pPr marL="285750" indent="-285750">
              <a:buFont typeface="Wingdings" panose="05000000000000000000" pitchFamily="2" charset="2"/>
              <a:buChar char="q"/>
            </a:pPr>
            <a:r>
              <a:rPr lang="es-ES" dirty="0" err="1">
                <a:solidFill>
                  <a:schemeClr val="bg1"/>
                </a:solidFill>
              </a:rPr>
              <a:t>Criterion</a:t>
            </a:r>
            <a:r>
              <a:rPr lang="es-ES" dirty="0">
                <a:solidFill>
                  <a:schemeClr val="bg1"/>
                </a:solidFill>
              </a:rPr>
              <a:t> = ‘Gini’</a:t>
            </a:r>
          </a:p>
        </p:txBody>
      </p:sp>
      <p:sp>
        <p:nvSpPr>
          <p:cNvPr id="21" name="CuadroTexto 20">
            <a:extLst>
              <a:ext uri="{FF2B5EF4-FFF2-40B4-BE49-F238E27FC236}">
                <a16:creationId xmlns:a16="http://schemas.microsoft.com/office/drawing/2014/main" id="{2D93A41B-2537-E381-584D-EDCAD9F46C8A}"/>
              </a:ext>
            </a:extLst>
          </p:cNvPr>
          <p:cNvSpPr txBox="1"/>
          <p:nvPr/>
        </p:nvSpPr>
        <p:spPr>
          <a:xfrm>
            <a:off x="314325" y="3711941"/>
            <a:ext cx="3843338" cy="696175"/>
          </a:xfrm>
          <a:prstGeom prst="rect">
            <a:avLst/>
          </a:prstGeom>
        </p:spPr>
        <p:txBody>
          <a:bodyPr vert="horz" lIns="91440" tIns="45720" rIns="91440" bIns="45720" rtlCol="0" anchor="b">
            <a:noAutofit/>
          </a:bodyPr>
          <a:lstStyle/>
          <a:p>
            <a:pPr>
              <a:lnSpc>
                <a:spcPct val="90000"/>
              </a:lnSpc>
              <a:spcBef>
                <a:spcPct val="0"/>
              </a:spcBef>
              <a:spcAft>
                <a:spcPts val="600"/>
              </a:spcAft>
            </a:pPr>
            <a:r>
              <a:rPr lang="es-ES" sz="3200" b="1" dirty="0">
                <a:solidFill>
                  <a:schemeClr val="bg1"/>
                </a:solidFill>
                <a:effectLst>
                  <a:outerShdw blurRad="38100" dist="38100" dir="2700000" algn="tl">
                    <a:srgbClr val="000000">
                      <a:alpha val="43137"/>
                    </a:srgbClr>
                  </a:outerShdw>
                </a:effectLst>
                <a:ea typeface="+mj-ea"/>
                <a:cs typeface="+mj-cs"/>
              </a:rPr>
              <a:t>XGBOOST CLASSIFIER</a:t>
            </a:r>
            <a:endParaRPr lang="en-US" sz="3200" b="1" dirty="0">
              <a:solidFill>
                <a:schemeClr val="bg1"/>
              </a:solidFill>
              <a:effectLst>
                <a:outerShdw blurRad="38100" dist="38100" dir="2700000" algn="tl">
                  <a:srgbClr val="000000">
                    <a:alpha val="43137"/>
                  </a:srgbClr>
                </a:outerShdw>
              </a:effectLst>
              <a:ea typeface="+mj-ea"/>
              <a:cs typeface="+mj-cs"/>
            </a:endParaRPr>
          </a:p>
        </p:txBody>
      </p:sp>
      <p:sp>
        <p:nvSpPr>
          <p:cNvPr id="22" name="CuadroTexto 21">
            <a:extLst>
              <a:ext uri="{FF2B5EF4-FFF2-40B4-BE49-F238E27FC236}">
                <a16:creationId xmlns:a16="http://schemas.microsoft.com/office/drawing/2014/main" id="{104829C9-F4BF-E5C5-4B44-D62F6C642388}"/>
              </a:ext>
            </a:extLst>
          </p:cNvPr>
          <p:cNvSpPr txBox="1"/>
          <p:nvPr/>
        </p:nvSpPr>
        <p:spPr>
          <a:xfrm>
            <a:off x="417368" y="4408118"/>
            <a:ext cx="4800603" cy="1477328"/>
          </a:xfrm>
          <a:prstGeom prst="rect">
            <a:avLst/>
          </a:prstGeom>
          <a:noFill/>
        </p:spPr>
        <p:txBody>
          <a:bodyPr wrap="square" rtlCol="0">
            <a:spAutoFit/>
          </a:bodyPr>
          <a:lstStyle/>
          <a:p>
            <a:pPr marL="285750" indent="-285750">
              <a:buFont typeface="Wingdings" panose="05000000000000000000" pitchFamily="2" charset="2"/>
              <a:buChar char="q"/>
            </a:pPr>
            <a:r>
              <a:rPr lang="es-ES" dirty="0" err="1">
                <a:solidFill>
                  <a:schemeClr val="bg1"/>
                </a:solidFill>
              </a:rPr>
              <a:t>Learning</a:t>
            </a:r>
            <a:r>
              <a:rPr lang="es-ES" dirty="0">
                <a:solidFill>
                  <a:schemeClr val="bg1"/>
                </a:solidFill>
              </a:rPr>
              <a:t> </a:t>
            </a:r>
            <a:r>
              <a:rPr lang="es-ES" dirty="0" err="1">
                <a:solidFill>
                  <a:schemeClr val="bg1"/>
                </a:solidFill>
              </a:rPr>
              <a:t>Rate</a:t>
            </a:r>
            <a:r>
              <a:rPr lang="es-ES" dirty="0">
                <a:solidFill>
                  <a:schemeClr val="bg1"/>
                </a:solidFill>
              </a:rPr>
              <a:t> = 0.01</a:t>
            </a:r>
          </a:p>
          <a:p>
            <a:pPr marL="285750" indent="-285750">
              <a:buFont typeface="Wingdings" panose="05000000000000000000" pitchFamily="2" charset="2"/>
              <a:buChar char="q"/>
            </a:pPr>
            <a:r>
              <a:rPr lang="es-ES" dirty="0">
                <a:solidFill>
                  <a:schemeClr val="bg1"/>
                </a:solidFill>
              </a:rPr>
              <a:t>Test = 0.3 / Train = 0.7</a:t>
            </a:r>
          </a:p>
          <a:p>
            <a:pPr marL="285750" indent="-285750">
              <a:buFont typeface="Wingdings" panose="05000000000000000000" pitchFamily="2" charset="2"/>
              <a:buChar char="q"/>
            </a:pPr>
            <a:r>
              <a:rPr lang="es-ES" dirty="0" err="1">
                <a:solidFill>
                  <a:schemeClr val="bg1"/>
                </a:solidFill>
              </a:rPr>
              <a:t>Random</a:t>
            </a:r>
            <a:r>
              <a:rPr lang="es-ES" dirty="0">
                <a:solidFill>
                  <a:schemeClr val="bg1"/>
                </a:solidFill>
              </a:rPr>
              <a:t> </a:t>
            </a:r>
            <a:r>
              <a:rPr lang="es-ES" dirty="0" err="1">
                <a:solidFill>
                  <a:schemeClr val="bg1"/>
                </a:solidFill>
              </a:rPr>
              <a:t>State</a:t>
            </a:r>
            <a:r>
              <a:rPr lang="es-ES" dirty="0">
                <a:solidFill>
                  <a:schemeClr val="bg1"/>
                </a:solidFill>
              </a:rPr>
              <a:t> = 42</a:t>
            </a:r>
          </a:p>
          <a:p>
            <a:pPr marL="285750" indent="-285750">
              <a:buFont typeface="Wingdings" panose="05000000000000000000" pitchFamily="2" charset="2"/>
              <a:buChar char="q"/>
            </a:pPr>
            <a:r>
              <a:rPr lang="es-ES" dirty="0" err="1">
                <a:solidFill>
                  <a:schemeClr val="bg1"/>
                </a:solidFill>
              </a:rPr>
              <a:t>n_estimators</a:t>
            </a:r>
            <a:r>
              <a:rPr lang="es-ES" dirty="0">
                <a:solidFill>
                  <a:schemeClr val="bg1"/>
                </a:solidFill>
              </a:rPr>
              <a:t>= 20</a:t>
            </a:r>
          </a:p>
          <a:p>
            <a:pPr marL="285750" indent="-285750">
              <a:buFont typeface="Wingdings" panose="05000000000000000000" pitchFamily="2" charset="2"/>
              <a:buChar char="q"/>
            </a:pPr>
            <a:r>
              <a:rPr lang="es-ES" dirty="0" err="1">
                <a:solidFill>
                  <a:schemeClr val="bg1"/>
                </a:solidFill>
              </a:rPr>
              <a:t>Seed</a:t>
            </a:r>
            <a:r>
              <a:rPr lang="es-ES" dirty="0">
                <a:solidFill>
                  <a:schemeClr val="bg1"/>
                </a:solidFill>
              </a:rPr>
              <a:t> = 42</a:t>
            </a:r>
          </a:p>
        </p:txBody>
      </p:sp>
      <p:sp>
        <p:nvSpPr>
          <p:cNvPr id="2" name="Marcador de número de diapositiva 1">
            <a:extLst>
              <a:ext uri="{FF2B5EF4-FFF2-40B4-BE49-F238E27FC236}">
                <a16:creationId xmlns:a16="http://schemas.microsoft.com/office/drawing/2014/main" id="{05B8A012-A2F9-A544-C749-E376F8356C1E}"/>
              </a:ext>
            </a:extLst>
          </p:cNvPr>
          <p:cNvSpPr>
            <a:spLocks noGrp="1"/>
          </p:cNvSpPr>
          <p:nvPr>
            <p:ph type="sldNum" sz="quarter" idx="12"/>
          </p:nvPr>
        </p:nvSpPr>
        <p:spPr/>
        <p:txBody>
          <a:bodyPr/>
          <a:lstStyle/>
          <a:p>
            <a:fld id="{E399F089-0C1D-48EB-BA22-1D9B88E18323}" type="slidenum">
              <a:rPr lang="es-AR" smtClean="0"/>
              <a:t>15</a:t>
            </a:fld>
            <a:endParaRPr lang="es-AR"/>
          </a:p>
        </p:txBody>
      </p:sp>
    </p:spTree>
    <p:extLst>
      <p:ext uri="{BB962C8B-B14F-4D97-AF65-F5344CB8AC3E}">
        <p14:creationId xmlns:p14="http://schemas.microsoft.com/office/powerpoint/2010/main" val="1201237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4">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uadroTexto 4">
            <a:extLst>
              <a:ext uri="{FF2B5EF4-FFF2-40B4-BE49-F238E27FC236}">
                <a16:creationId xmlns:a16="http://schemas.microsoft.com/office/drawing/2014/main" id="{F643052B-2D76-423F-A04A-700DE118D92A}"/>
              </a:ext>
            </a:extLst>
          </p:cNvPr>
          <p:cNvSpPr txBox="1"/>
          <p:nvPr/>
        </p:nvSpPr>
        <p:spPr>
          <a:xfrm>
            <a:off x="567559" y="1429407"/>
            <a:ext cx="2911365" cy="291136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b="1" kern="1200" dirty="0">
                <a:solidFill>
                  <a:srgbClr val="FF0000"/>
                </a:solidFill>
                <a:effectLst>
                  <a:outerShdw blurRad="38100" dist="38100" dir="2700000" algn="tl">
                    <a:srgbClr val="000000">
                      <a:alpha val="43137"/>
                    </a:srgbClr>
                  </a:outerShdw>
                </a:effectLst>
                <a:ea typeface="+mj-ea"/>
                <a:cs typeface="+mj-cs"/>
              </a:rPr>
              <a:t>ALGORITMO: DECISION TREE</a:t>
            </a:r>
          </a:p>
        </p:txBody>
      </p:sp>
      <p:sp>
        <p:nvSpPr>
          <p:cNvPr id="10" name="CuadroTexto 9">
            <a:extLst>
              <a:ext uri="{FF2B5EF4-FFF2-40B4-BE49-F238E27FC236}">
                <a16:creationId xmlns:a16="http://schemas.microsoft.com/office/drawing/2014/main" id="{6716638D-705F-7781-E5C3-B19673789A07}"/>
              </a:ext>
            </a:extLst>
          </p:cNvPr>
          <p:cNvSpPr txBox="1"/>
          <p:nvPr/>
        </p:nvSpPr>
        <p:spPr>
          <a:xfrm>
            <a:off x="3752036" y="2332144"/>
            <a:ext cx="8008346" cy="3796655"/>
          </a:xfrm>
          <a:prstGeom prst="rect">
            <a:avLst/>
          </a:prstGeom>
        </p:spPr>
        <p:txBody>
          <a:bodyPr vert="horz" lIns="91440" tIns="45720" rIns="91440" bIns="45720" rtlCol="0">
            <a:noAutofit/>
          </a:bodyPr>
          <a:lstStyle/>
          <a:p>
            <a:pPr indent="-228600" algn="just">
              <a:lnSpc>
                <a:spcPct val="90000"/>
              </a:lnSpc>
              <a:spcAft>
                <a:spcPts val="600"/>
              </a:spcAft>
              <a:buFont typeface="Arial" panose="020B0604020202020204" pitchFamily="34" charset="0"/>
              <a:buChar char="•"/>
            </a:pPr>
            <a:r>
              <a:rPr lang="es-MX" b="1" dirty="0">
                <a:latin typeface="+mj-lt"/>
              </a:rPr>
              <a:t>Como puede observarse, el modelo presenta una significativamente mayor precisión para detectar casos “False” en cuanto a la variable de enfermedad mental de las victimas. Partiendo de métricas de infalibilidad (F1) de 0.81 para sin enfermedad mental y 0.36 con enfermedad mental. Las métricas de precisión y </a:t>
            </a:r>
            <a:r>
              <a:rPr lang="es-MX" b="1" dirty="0" err="1">
                <a:latin typeface="+mj-lt"/>
              </a:rPr>
              <a:t>recall</a:t>
            </a:r>
            <a:r>
              <a:rPr lang="es-MX" b="1" dirty="0">
                <a:latin typeface="+mj-lt"/>
              </a:rPr>
              <a:t>, en el mismo sentido, otorgan mayor predictibilidad cuando la variable en cuestión es false. De hecho, se dan mejores resultados para “false” partiendo de un caso real (0.82) que deduciendo a partir de las variables independientes (0.79). Para casos “true”, se da a la inversa.</a:t>
            </a:r>
          </a:p>
          <a:p>
            <a:pPr indent="-228600" algn="just">
              <a:lnSpc>
                <a:spcPct val="90000"/>
              </a:lnSpc>
              <a:spcAft>
                <a:spcPts val="600"/>
              </a:spcAft>
              <a:buFont typeface="Arial" panose="020B0604020202020204" pitchFamily="34" charset="0"/>
              <a:buChar char="•"/>
            </a:pPr>
            <a:endParaRPr lang="es-MX" b="1" dirty="0">
              <a:latin typeface="+mj-lt"/>
            </a:endParaRPr>
          </a:p>
          <a:p>
            <a:pPr indent="-228600" algn="just">
              <a:lnSpc>
                <a:spcPct val="90000"/>
              </a:lnSpc>
              <a:spcAft>
                <a:spcPts val="600"/>
              </a:spcAft>
              <a:buFont typeface="Arial" panose="020B0604020202020204" pitchFamily="34" charset="0"/>
              <a:buChar char="•"/>
            </a:pPr>
            <a:r>
              <a:rPr lang="es-MX" b="1" dirty="0">
                <a:latin typeface="+mj-lt"/>
              </a:rPr>
              <a:t>En cuanto al </a:t>
            </a:r>
            <a:r>
              <a:rPr lang="es-MX" b="1" dirty="0" err="1">
                <a:latin typeface="+mj-lt"/>
              </a:rPr>
              <a:t>accuracy</a:t>
            </a:r>
            <a:r>
              <a:rPr lang="es-MX" b="1" dirty="0">
                <a:latin typeface="+mj-lt"/>
              </a:rPr>
              <a:t>, la precisión del modelo es del 70%.</a:t>
            </a:r>
          </a:p>
          <a:p>
            <a:pPr indent="-228600" algn="just">
              <a:lnSpc>
                <a:spcPct val="90000"/>
              </a:lnSpc>
              <a:spcAft>
                <a:spcPts val="600"/>
              </a:spcAft>
              <a:buFont typeface="Arial" panose="020B0604020202020204" pitchFamily="34" charset="0"/>
              <a:buChar char="•"/>
            </a:pPr>
            <a:endParaRPr lang="es-MX" b="1" dirty="0">
              <a:latin typeface="+mj-lt"/>
            </a:endParaRPr>
          </a:p>
          <a:p>
            <a:pPr indent="-228600" algn="just">
              <a:lnSpc>
                <a:spcPct val="90000"/>
              </a:lnSpc>
              <a:spcAft>
                <a:spcPts val="600"/>
              </a:spcAft>
              <a:buFont typeface="Arial" panose="020B0604020202020204" pitchFamily="34" charset="0"/>
              <a:buChar char="•"/>
            </a:pPr>
            <a:r>
              <a:rPr lang="es-MX" b="1" dirty="0">
                <a:latin typeface="+mj-lt"/>
              </a:rPr>
              <a:t>Esto pudiera significar que el modelo puede ser efectivo para determinar, una vez que haya fallecido un civil, si no se conoce el dato concreto, las probabilidades de que no haya sufrido una enfermedad mental en el momento de ser abatido por la policía, pero no para poder predecir precondiciones de enfermedades mentales a los efectos de diseñar políticas públicas.</a:t>
            </a:r>
            <a:endParaRPr lang="en-US" b="1" dirty="0">
              <a:latin typeface="+mj-lt"/>
            </a:endParaRPr>
          </a:p>
        </p:txBody>
      </p:sp>
      <p:pic>
        <p:nvPicPr>
          <p:cNvPr id="4" name="Imagen 3">
            <a:extLst>
              <a:ext uri="{FF2B5EF4-FFF2-40B4-BE49-F238E27FC236}">
                <a16:creationId xmlns:a16="http://schemas.microsoft.com/office/drawing/2014/main" id="{6ED7834C-E0B0-439D-9DFC-852326C173E4}"/>
              </a:ext>
            </a:extLst>
          </p:cNvPr>
          <p:cNvPicPr>
            <a:picLocks noChangeAspect="1"/>
          </p:cNvPicPr>
          <p:nvPr/>
        </p:nvPicPr>
        <p:blipFill>
          <a:blip r:embed="rId2"/>
          <a:stretch>
            <a:fillRect/>
          </a:stretch>
        </p:blipFill>
        <p:spPr>
          <a:xfrm>
            <a:off x="205655" y="225791"/>
            <a:ext cx="952500" cy="742950"/>
          </a:xfrm>
          <a:prstGeom prst="rect">
            <a:avLst/>
          </a:prstGeom>
        </p:spPr>
      </p:pic>
      <p:sp>
        <p:nvSpPr>
          <p:cNvPr id="6" name="Título 1">
            <a:extLst>
              <a:ext uri="{FF2B5EF4-FFF2-40B4-BE49-F238E27FC236}">
                <a16:creationId xmlns:a16="http://schemas.microsoft.com/office/drawing/2014/main" id="{0B29A41A-323A-443F-96FC-608409E746A6}"/>
              </a:ext>
            </a:extLst>
          </p:cNvPr>
          <p:cNvSpPr txBox="1">
            <a:spLocks/>
          </p:cNvSpPr>
          <p:nvPr/>
        </p:nvSpPr>
        <p:spPr>
          <a:xfrm>
            <a:off x="314326" y="952500"/>
            <a:ext cx="11511914" cy="51482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AR" sz="1600" dirty="0">
              <a:latin typeface="Typewriter" panose="02020500000000000000" pitchFamily="18" charset="0"/>
            </a:endParaRPr>
          </a:p>
        </p:txBody>
      </p:sp>
      <p:pic>
        <p:nvPicPr>
          <p:cNvPr id="7" name="Imagen 6">
            <a:extLst>
              <a:ext uri="{FF2B5EF4-FFF2-40B4-BE49-F238E27FC236}">
                <a16:creationId xmlns:a16="http://schemas.microsoft.com/office/drawing/2014/main" id="{037F951D-857C-3EBC-21F0-1AA7507C7E48}"/>
              </a:ext>
            </a:extLst>
          </p:cNvPr>
          <p:cNvPicPr>
            <a:picLocks noChangeAspect="1"/>
          </p:cNvPicPr>
          <p:nvPr/>
        </p:nvPicPr>
        <p:blipFill>
          <a:blip r:embed="rId3"/>
          <a:stretch>
            <a:fillRect/>
          </a:stretch>
        </p:blipFill>
        <p:spPr>
          <a:xfrm>
            <a:off x="4648200" y="225791"/>
            <a:ext cx="5638800" cy="1918908"/>
          </a:xfrm>
          <a:prstGeom prst="rect">
            <a:avLst/>
          </a:prstGeom>
        </p:spPr>
      </p:pic>
      <p:sp>
        <p:nvSpPr>
          <p:cNvPr id="2" name="Marcador de número de diapositiva 1">
            <a:extLst>
              <a:ext uri="{FF2B5EF4-FFF2-40B4-BE49-F238E27FC236}">
                <a16:creationId xmlns:a16="http://schemas.microsoft.com/office/drawing/2014/main" id="{3FE185B9-A042-AC87-3B73-7B18287DDA30}"/>
              </a:ext>
            </a:extLst>
          </p:cNvPr>
          <p:cNvSpPr>
            <a:spLocks noGrp="1"/>
          </p:cNvSpPr>
          <p:nvPr>
            <p:ph type="sldNum" sz="quarter" idx="12"/>
          </p:nvPr>
        </p:nvSpPr>
        <p:spPr/>
        <p:txBody>
          <a:bodyPr/>
          <a:lstStyle/>
          <a:p>
            <a:fld id="{E399F089-0C1D-48EB-BA22-1D9B88E18323}" type="slidenum">
              <a:rPr lang="es-AR" smtClean="0"/>
              <a:t>16</a:t>
            </a:fld>
            <a:endParaRPr lang="es-AR"/>
          </a:p>
        </p:txBody>
      </p:sp>
    </p:spTree>
    <p:extLst>
      <p:ext uri="{BB962C8B-B14F-4D97-AF65-F5344CB8AC3E}">
        <p14:creationId xmlns:p14="http://schemas.microsoft.com/office/powerpoint/2010/main" val="1100373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33F6408-E1FB-40EE-933F-488D38CCC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23">
            <a:extLst>
              <a:ext uri="{FF2B5EF4-FFF2-40B4-BE49-F238E27FC236}">
                <a16:creationId xmlns:a16="http://schemas.microsoft.com/office/drawing/2014/main" id="{F055C0C5-567C-4C02-83F3-B427BC740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uadroTexto 4">
            <a:extLst>
              <a:ext uri="{FF2B5EF4-FFF2-40B4-BE49-F238E27FC236}">
                <a16:creationId xmlns:a16="http://schemas.microsoft.com/office/drawing/2014/main" id="{F643052B-2D76-423F-A04A-700DE118D92A}"/>
              </a:ext>
            </a:extLst>
          </p:cNvPr>
          <p:cNvSpPr txBox="1"/>
          <p:nvPr/>
        </p:nvSpPr>
        <p:spPr>
          <a:xfrm>
            <a:off x="110389" y="1194532"/>
            <a:ext cx="4132148" cy="132556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2700" b="1" dirty="0">
                <a:solidFill>
                  <a:srgbClr val="FF0000"/>
                </a:solidFill>
                <a:effectLst>
                  <a:outerShdw blurRad="38100" dist="38100" dir="2700000" algn="tl">
                    <a:srgbClr val="000000">
                      <a:alpha val="43137"/>
                    </a:srgbClr>
                  </a:outerShdw>
                </a:effectLst>
                <a:ea typeface="+mj-ea"/>
                <a:cs typeface="+mj-cs"/>
              </a:rPr>
              <a:t>ALGORITMO: </a:t>
            </a:r>
          </a:p>
          <a:p>
            <a:pPr algn="ctr">
              <a:lnSpc>
                <a:spcPct val="90000"/>
              </a:lnSpc>
              <a:spcBef>
                <a:spcPct val="0"/>
              </a:spcBef>
              <a:spcAft>
                <a:spcPts val="600"/>
              </a:spcAft>
            </a:pPr>
            <a:r>
              <a:rPr lang="en-US" sz="2700" b="1" dirty="0">
                <a:solidFill>
                  <a:srgbClr val="FF0000"/>
                </a:solidFill>
                <a:effectLst>
                  <a:outerShdw blurRad="38100" dist="38100" dir="2700000" algn="tl">
                    <a:srgbClr val="000000">
                      <a:alpha val="43137"/>
                    </a:srgbClr>
                  </a:outerShdw>
                </a:effectLst>
                <a:ea typeface="+mj-ea"/>
                <a:cs typeface="+mj-cs"/>
              </a:rPr>
              <a:t>DECISION TREE – CURVA ROC</a:t>
            </a:r>
          </a:p>
        </p:txBody>
      </p:sp>
      <p:sp>
        <p:nvSpPr>
          <p:cNvPr id="10" name="CuadroTexto 9">
            <a:extLst>
              <a:ext uri="{FF2B5EF4-FFF2-40B4-BE49-F238E27FC236}">
                <a16:creationId xmlns:a16="http://schemas.microsoft.com/office/drawing/2014/main" id="{6716638D-705F-7781-E5C3-B19673789A07}"/>
              </a:ext>
            </a:extLst>
          </p:cNvPr>
          <p:cNvSpPr txBox="1"/>
          <p:nvPr/>
        </p:nvSpPr>
        <p:spPr>
          <a:xfrm>
            <a:off x="314326" y="2852371"/>
            <a:ext cx="3724275" cy="332459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b="1" dirty="0" err="1"/>
              <a:t>Calculando</a:t>
            </a:r>
            <a:r>
              <a:rPr lang="en-US" b="1" dirty="0"/>
              <a:t> la </a:t>
            </a:r>
            <a:r>
              <a:rPr lang="en-US" b="1" dirty="0" err="1"/>
              <a:t>Curva</a:t>
            </a:r>
            <a:r>
              <a:rPr lang="en-US" b="1" dirty="0"/>
              <a:t> ROC y </a:t>
            </a:r>
            <a:r>
              <a:rPr lang="en-US" b="1" dirty="0" err="1"/>
              <a:t>su</a:t>
            </a:r>
            <a:r>
              <a:rPr lang="en-US" b="1" dirty="0"/>
              <a:t> AUC score, </a:t>
            </a:r>
            <a:r>
              <a:rPr lang="en-US" b="1" dirty="0" err="1"/>
              <a:t>podemos</a:t>
            </a:r>
            <a:r>
              <a:rPr lang="en-US" b="1" dirty="0"/>
              <a:t> </a:t>
            </a:r>
            <a:r>
              <a:rPr lang="en-US" b="1" dirty="0" err="1"/>
              <a:t>determinar</a:t>
            </a:r>
            <a:r>
              <a:rPr lang="en-US" b="1" dirty="0"/>
              <a:t> que </a:t>
            </a:r>
            <a:r>
              <a:rPr lang="en-US" b="1" dirty="0" err="1"/>
              <a:t>el</a:t>
            </a:r>
            <a:r>
              <a:rPr lang="en-US" b="1" dirty="0"/>
              <a:t> </a:t>
            </a:r>
            <a:r>
              <a:rPr lang="en-US" b="1" dirty="0" err="1"/>
              <a:t>modelo</a:t>
            </a:r>
            <a:r>
              <a:rPr lang="en-US" b="1" dirty="0"/>
              <a:t> </a:t>
            </a:r>
            <a:r>
              <a:rPr lang="en-US" b="1" dirty="0" err="1"/>
              <a:t>tiene</a:t>
            </a:r>
            <a:r>
              <a:rPr lang="en-US" b="1" dirty="0"/>
              <a:t> un 55% de </a:t>
            </a:r>
            <a:r>
              <a:rPr lang="en-US" b="1" dirty="0" err="1"/>
              <a:t>probabilidad</a:t>
            </a:r>
            <a:r>
              <a:rPr lang="en-US" b="1" dirty="0"/>
              <a:t> de que </a:t>
            </a:r>
            <a:r>
              <a:rPr lang="en-US" b="1" dirty="0" err="1"/>
              <a:t>distinga</a:t>
            </a:r>
            <a:r>
              <a:rPr lang="en-US" b="1" dirty="0"/>
              <a:t> entre </a:t>
            </a:r>
            <a:r>
              <a:rPr lang="en-US" b="1" dirty="0" err="1"/>
              <a:t>presencia</a:t>
            </a:r>
            <a:r>
              <a:rPr lang="en-US" b="1" dirty="0"/>
              <a:t> o </a:t>
            </a:r>
            <a:r>
              <a:rPr lang="en-US" b="1" dirty="0" err="1"/>
              <a:t>ausencia</a:t>
            </a:r>
            <a:r>
              <a:rPr lang="en-US" b="1" dirty="0"/>
              <a:t> de </a:t>
            </a:r>
            <a:r>
              <a:rPr lang="en-US" b="1" dirty="0" err="1"/>
              <a:t>enfermedad</a:t>
            </a:r>
            <a:r>
              <a:rPr lang="en-US" b="1" dirty="0"/>
              <a:t> mental de las </a:t>
            </a:r>
            <a:r>
              <a:rPr lang="en-US" b="1" dirty="0" err="1"/>
              <a:t>víctimas</a:t>
            </a:r>
            <a:r>
              <a:rPr lang="en-US" b="1" dirty="0"/>
              <a:t> </a:t>
            </a:r>
            <a:r>
              <a:rPr lang="en-US" b="1" dirty="0" err="1"/>
              <a:t>civiles</a:t>
            </a:r>
            <a:r>
              <a:rPr lang="en-US" b="1" dirty="0"/>
              <a:t>.</a:t>
            </a:r>
          </a:p>
        </p:txBody>
      </p:sp>
      <p:sp>
        <p:nvSpPr>
          <p:cNvPr id="28" name="Rounded Rectangle 17">
            <a:extLst>
              <a:ext uri="{FF2B5EF4-FFF2-40B4-BE49-F238E27FC236}">
                <a16:creationId xmlns:a16="http://schemas.microsoft.com/office/drawing/2014/main" id="{E48B6BD6-5DED-4B86-A4B3-D35037F68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rgbClr val="FFFFFF"/>
          </a:solid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B4691EC2-E56E-0362-E42B-A76B72CD905B}"/>
              </a:ext>
            </a:extLst>
          </p:cNvPr>
          <p:cNvPicPr>
            <a:picLocks noChangeAspect="1"/>
          </p:cNvPicPr>
          <p:nvPr/>
        </p:nvPicPr>
        <p:blipFill rotWithShape="1">
          <a:blip r:embed="rId2"/>
          <a:srcRect l="121" r="583" b="-3"/>
          <a:stretch/>
        </p:blipFill>
        <p:spPr>
          <a:xfrm>
            <a:off x="5603706" y="1258529"/>
            <a:ext cx="5638853" cy="4330205"/>
          </a:xfrm>
          <a:prstGeom prst="rect">
            <a:avLst/>
          </a:prstGeom>
        </p:spPr>
      </p:pic>
      <p:pic>
        <p:nvPicPr>
          <p:cNvPr id="4" name="Imagen 3">
            <a:extLst>
              <a:ext uri="{FF2B5EF4-FFF2-40B4-BE49-F238E27FC236}">
                <a16:creationId xmlns:a16="http://schemas.microsoft.com/office/drawing/2014/main" id="{6ED7834C-E0B0-439D-9DFC-852326C173E4}"/>
              </a:ext>
            </a:extLst>
          </p:cNvPr>
          <p:cNvPicPr>
            <a:picLocks noChangeAspect="1"/>
          </p:cNvPicPr>
          <p:nvPr/>
        </p:nvPicPr>
        <p:blipFill>
          <a:blip r:embed="rId3"/>
          <a:stretch>
            <a:fillRect/>
          </a:stretch>
        </p:blipFill>
        <p:spPr>
          <a:xfrm>
            <a:off x="205655" y="225791"/>
            <a:ext cx="952500" cy="742950"/>
          </a:xfrm>
          <a:prstGeom prst="rect">
            <a:avLst/>
          </a:prstGeom>
        </p:spPr>
      </p:pic>
      <p:sp>
        <p:nvSpPr>
          <p:cNvPr id="6" name="Título 1">
            <a:extLst>
              <a:ext uri="{FF2B5EF4-FFF2-40B4-BE49-F238E27FC236}">
                <a16:creationId xmlns:a16="http://schemas.microsoft.com/office/drawing/2014/main" id="{0B29A41A-323A-443F-96FC-608409E746A6}"/>
              </a:ext>
            </a:extLst>
          </p:cNvPr>
          <p:cNvSpPr txBox="1">
            <a:spLocks/>
          </p:cNvSpPr>
          <p:nvPr/>
        </p:nvSpPr>
        <p:spPr>
          <a:xfrm>
            <a:off x="365760" y="1028699"/>
            <a:ext cx="11511914" cy="51482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AR" sz="1600" dirty="0">
              <a:latin typeface="Typewriter" panose="02020500000000000000" pitchFamily="18" charset="0"/>
            </a:endParaRPr>
          </a:p>
        </p:txBody>
      </p:sp>
      <p:sp>
        <p:nvSpPr>
          <p:cNvPr id="2" name="Marcador de número de diapositiva 1">
            <a:extLst>
              <a:ext uri="{FF2B5EF4-FFF2-40B4-BE49-F238E27FC236}">
                <a16:creationId xmlns:a16="http://schemas.microsoft.com/office/drawing/2014/main" id="{BAE6F48D-AD36-B783-E1B7-0EF13845A46C}"/>
              </a:ext>
            </a:extLst>
          </p:cNvPr>
          <p:cNvSpPr>
            <a:spLocks noGrp="1"/>
          </p:cNvSpPr>
          <p:nvPr>
            <p:ph type="sldNum" sz="quarter" idx="12"/>
          </p:nvPr>
        </p:nvSpPr>
        <p:spPr/>
        <p:txBody>
          <a:bodyPr/>
          <a:lstStyle/>
          <a:p>
            <a:fld id="{E399F089-0C1D-48EB-BA22-1D9B88E18323}" type="slidenum">
              <a:rPr lang="es-AR" smtClean="0"/>
              <a:t>17</a:t>
            </a:fld>
            <a:endParaRPr lang="es-AR"/>
          </a:p>
        </p:txBody>
      </p:sp>
    </p:spTree>
    <p:extLst>
      <p:ext uri="{BB962C8B-B14F-4D97-AF65-F5344CB8AC3E}">
        <p14:creationId xmlns:p14="http://schemas.microsoft.com/office/powerpoint/2010/main" val="1435054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F643052B-2D76-423F-A04A-700DE118D92A}"/>
              </a:ext>
            </a:extLst>
          </p:cNvPr>
          <p:cNvSpPr txBox="1"/>
          <p:nvPr/>
        </p:nvSpPr>
        <p:spPr>
          <a:xfrm>
            <a:off x="801098" y="1396289"/>
            <a:ext cx="5277333" cy="1325563"/>
          </a:xfrm>
          <a:prstGeom prst="rect">
            <a:avLst/>
          </a:prstGeom>
        </p:spPr>
        <p:txBody>
          <a:bodyPr vert="horz" lIns="91440" tIns="45720" rIns="91440" bIns="45720" rtlCol="0" anchor="ctr">
            <a:normAutofit fontScale="92500"/>
          </a:bodyPr>
          <a:lstStyle/>
          <a:p>
            <a:pPr algn="ctr">
              <a:lnSpc>
                <a:spcPct val="90000"/>
              </a:lnSpc>
              <a:spcBef>
                <a:spcPct val="0"/>
              </a:spcBef>
              <a:spcAft>
                <a:spcPts val="600"/>
              </a:spcAft>
            </a:pPr>
            <a:r>
              <a:rPr lang="en-US" sz="3400" b="1" dirty="0">
                <a:solidFill>
                  <a:srgbClr val="FF0000"/>
                </a:solidFill>
                <a:effectLst>
                  <a:outerShdw blurRad="38100" dist="38100" dir="2700000" algn="tl">
                    <a:srgbClr val="000000">
                      <a:alpha val="43137"/>
                    </a:srgbClr>
                  </a:outerShdw>
                </a:effectLst>
                <a:ea typeface="+mj-ea"/>
                <a:cs typeface="+mj-cs"/>
              </a:rPr>
              <a:t>ALGORITMO: DECISION TREE - AJUSTE 10 VARIABLES</a:t>
            </a:r>
          </a:p>
        </p:txBody>
      </p:sp>
      <p:sp>
        <p:nvSpPr>
          <p:cNvPr id="16" name="CuadroTexto 15">
            <a:extLst>
              <a:ext uri="{FF2B5EF4-FFF2-40B4-BE49-F238E27FC236}">
                <a16:creationId xmlns:a16="http://schemas.microsoft.com/office/drawing/2014/main" id="{1C4BB7E7-E211-555C-5513-36B37173DAC0}"/>
              </a:ext>
            </a:extLst>
          </p:cNvPr>
          <p:cNvSpPr txBox="1"/>
          <p:nvPr/>
        </p:nvSpPr>
        <p:spPr>
          <a:xfrm>
            <a:off x="805543" y="2871982"/>
            <a:ext cx="4558309" cy="3181684"/>
          </a:xfrm>
          <a:prstGeom prst="rect">
            <a:avLst/>
          </a:prstGeom>
        </p:spPr>
        <p:txBody>
          <a:bodyPr vert="horz" lIns="91440" tIns="45720" rIns="91440" bIns="45720" rtlCol="0" anchor="t">
            <a:normAutofit/>
          </a:bodyPr>
          <a:lstStyle/>
          <a:p>
            <a:pPr indent="-228600" algn="just">
              <a:lnSpc>
                <a:spcPct val="90000"/>
              </a:lnSpc>
              <a:spcAft>
                <a:spcPts val="600"/>
              </a:spcAft>
              <a:buFont typeface="Arial" panose="020B0604020202020204" pitchFamily="34" charset="0"/>
              <a:buChar char="•"/>
            </a:pPr>
            <a:r>
              <a:rPr lang="en-US" b="1" dirty="0"/>
              <a:t>Al </a:t>
            </a:r>
            <a:r>
              <a:rPr lang="en-US" b="1" dirty="0" err="1"/>
              <a:t>ajustarse</a:t>
            </a:r>
            <a:r>
              <a:rPr lang="en-US" b="1" dirty="0"/>
              <a:t> </a:t>
            </a:r>
            <a:r>
              <a:rPr lang="en-US" b="1" dirty="0" err="1"/>
              <a:t>por</a:t>
            </a:r>
            <a:r>
              <a:rPr lang="en-US" b="1" dirty="0"/>
              <a:t> las 10 </a:t>
            </a:r>
            <a:r>
              <a:rPr lang="en-US" b="1" dirty="0" err="1"/>
              <a:t>principales</a:t>
            </a:r>
            <a:r>
              <a:rPr lang="en-US" b="1" dirty="0"/>
              <a:t> variables </a:t>
            </a:r>
            <a:r>
              <a:rPr lang="en-US" b="1" dirty="0" err="1"/>
              <a:t>en</a:t>
            </a:r>
            <a:r>
              <a:rPr lang="en-US" b="1" dirty="0"/>
              <a:t> </a:t>
            </a:r>
            <a:r>
              <a:rPr lang="en-US" b="1" dirty="0" err="1"/>
              <a:t>preponderancia</a:t>
            </a:r>
            <a:r>
              <a:rPr lang="en-US" b="1" dirty="0"/>
              <a:t>, se </a:t>
            </a:r>
            <a:r>
              <a:rPr lang="en-US" b="1" dirty="0" err="1"/>
              <a:t>puede</a:t>
            </a:r>
            <a:r>
              <a:rPr lang="en-US" b="1" dirty="0"/>
              <a:t> </a:t>
            </a:r>
            <a:r>
              <a:rPr lang="en-US" b="1" dirty="0" err="1"/>
              <a:t>obtener</a:t>
            </a:r>
            <a:r>
              <a:rPr lang="en-US" b="1" dirty="0"/>
              <a:t> un “accuracy” mayor, del 77%, </a:t>
            </a:r>
            <a:r>
              <a:rPr lang="en-US" b="1" dirty="0" err="1"/>
              <a:t>así</a:t>
            </a:r>
            <a:r>
              <a:rPr lang="en-US" b="1" dirty="0"/>
              <a:t> </a:t>
            </a:r>
            <a:r>
              <a:rPr lang="en-US" b="1" dirty="0" err="1"/>
              <a:t>como</a:t>
            </a:r>
            <a:r>
              <a:rPr lang="en-US" b="1" dirty="0"/>
              <a:t> </a:t>
            </a:r>
            <a:r>
              <a:rPr lang="en-US" b="1" dirty="0" err="1"/>
              <a:t>también</a:t>
            </a:r>
            <a:r>
              <a:rPr lang="en-US" b="1" dirty="0"/>
              <a:t> </a:t>
            </a:r>
            <a:r>
              <a:rPr lang="en-US" b="1" dirty="0" err="1"/>
              <a:t>una</a:t>
            </a:r>
            <a:r>
              <a:rPr lang="en-US" b="1" dirty="0"/>
              <a:t> </a:t>
            </a:r>
            <a:r>
              <a:rPr lang="en-US" b="1" dirty="0" err="1"/>
              <a:t>mejoría</a:t>
            </a:r>
            <a:r>
              <a:rPr lang="en-US" b="1" dirty="0"/>
              <a:t> </a:t>
            </a:r>
            <a:r>
              <a:rPr lang="en-US" b="1" dirty="0" err="1"/>
              <a:t>en</a:t>
            </a:r>
            <a:r>
              <a:rPr lang="en-US" b="1" dirty="0"/>
              <a:t> la </a:t>
            </a:r>
            <a:r>
              <a:rPr lang="en-US" b="1" dirty="0" err="1"/>
              <a:t>precisión</a:t>
            </a:r>
            <a:r>
              <a:rPr lang="en-US" b="1" dirty="0"/>
              <a:t> de F1 score para </a:t>
            </a:r>
            <a:r>
              <a:rPr lang="en-US" b="1" dirty="0" err="1"/>
              <a:t>los</a:t>
            </a:r>
            <a:r>
              <a:rPr lang="en-US" b="1" dirty="0"/>
              <a:t> </a:t>
            </a:r>
            <a:r>
              <a:rPr lang="en-US" b="1" dirty="0" err="1"/>
              <a:t>casos</a:t>
            </a:r>
            <a:r>
              <a:rPr lang="en-US" b="1" dirty="0"/>
              <a:t> </a:t>
            </a:r>
            <a:r>
              <a:rPr lang="en-US" b="1" dirty="0" err="1"/>
              <a:t>negativos</a:t>
            </a:r>
            <a:r>
              <a:rPr lang="en-US" b="1" dirty="0"/>
              <a:t> (0.87), sin embargo, </a:t>
            </a:r>
            <a:r>
              <a:rPr lang="en-US" b="1" dirty="0" err="1"/>
              <a:t>empeoran</a:t>
            </a:r>
            <a:r>
              <a:rPr lang="en-US" b="1" dirty="0"/>
              <a:t> </a:t>
            </a:r>
            <a:r>
              <a:rPr lang="en-US" b="1" dirty="0" err="1"/>
              <a:t>aún</a:t>
            </a:r>
            <a:r>
              <a:rPr lang="en-US" b="1" dirty="0"/>
              <a:t> </a:t>
            </a:r>
            <a:r>
              <a:rPr lang="en-US" b="1" dirty="0" err="1"/>
              <a:t>más</a:t>
            </a:r>
            <a:r>
              <a:rPr lang="en-US" b="1" dirty="0"/>
              <a:t> la </a:t>
            </a:r>
            <a:r>
              <a:rPr lang="en-US" b="1" dirty="0" err="1"/>
              <a:t>precisión</a:t>
            </a:r>
            <a:r>
              <a:rPr lang="en-US" b="1" dirty="0"/>
              <a:t> para </a:t>
            </a:r>
            <a:r>
              <a:rPr lang="en-US" b="1" dirty="0" err="1"/>
              <a:t>detectar</a:t>
            </a:r>
            <a:r>
              <a:rPr lang="en-US" b="1" dirty="0"/>
              <a:t> </a:t>
            </a:r>
            <a:r>
              <a:rPr lang="en-US" b="1" dirty="0" err="1"/>
              <a:t>casos</a:t>
            </a:r>
            <a:r>
              <a:rPr lang="en-US" b="1" dirty="0"/>
              <a:t> </a:t>
            </a:r>
            <a:r>
              <a:rPr lang="en-US" b="1" dirty="0" err="1"/>
              <a:t>verdaderos</a:t>
            </a:r>
            <a:r>
              <a:rPr lang="en-US" b="1" dirty="0"/>
              <a:t> de </a:t>
            </a:r>
            <a:r>
              <a:rPr lang="en-US" b="1" dirty="0" err="1"/>
              <a:t>presencia</a:t>
            </a:r>
            <a:r>
              <a:rPr lang="en-US" b="1" dirty="0"/>
              <a:t> de </a:t>
            </a:r>
            <a:r>
              <a:rPr lang="en-US" b="1" dirty="0" err="1"/>
              <a:t>enfermedad</a:t>
            </a:r>
            <a:r>
              <a:rPr lang="en-US" b="1" dirty="0"/>
              <a:t> mental, </a:t>
            </a:r>
            <a:r>
              <a:rPr lang="en-US" b="1" dirty="0" err="1"/>
              <a:t>reforzando</a:t>
            </a:r>
            <a:r>
              <a:rPr lang="en-US" b="1" dirty="0"/>
              <a:t> lo </a:t>
            </a:r>
            <a:r>
              <a:rPr lang="en-US" b="1" dirty="0" err="1"/>
              <a:t>mencionado</a:t>
            </a:r>
            <a:r>
              <a:rPr lang="en-US" b="1" dirty="0"/>
              <a:t> </a:t>
            </a:r>
            <a:r>
              <a:rPr lang="en-US" b="1" dirty="0" err="1"/>
              <a:t>anteriormente</a:t>
            </a:r>
            <a:r>
              <a:rPr lang="en-US" b="1" dirty="0"/>
              <a:t>.</a:t>
            </a:r>
          </a:p>
        </p:txBody>
      </p:sp>
      <p:sp>
        <p:nvSpPr>
          <p:cNvPr id="21" name="Oval 20">
            <a:extLst>
              <a:ext uri="{FF2B5EF4-FFF2-40B4-BE49-F238E27FC236}">
                <a16:creationId xmlns:a16="http://schemas.microsoft.com/office/drawing/2014/main" id="{C99A8FB7-A79B-4BC9-9D56-B79587F6A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5005" y="2650637"/>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B6114379-CEF2-4927-BEAC-763037C09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9597" y="2815229"/>
            <a:ext cx="2788920" cy="2788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B23893E2-3349-46D7-A7AA-B9E447957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6859" y="0"/>
            <a:ext cx="4198060" cy="3650200"/>
          </a:xfrm>
          <a:custGeom>
            <a:avLst/>
            <a:gdLst>
              <a:gd name="connsiteX0" fmla="*/ 262846 w 4198060"/>
              <a:gd name="connsiteY0" fmla="*/ 0 h 3650200"/>
              <a:gd name="connsiteX1" fmla="*/ 4198060 w 4198060"/>
              <a:gd name="connsiteY1" fmla="*/ 0 h 3650200"/>
              <a:gd name="connsiteX2" fmla="*/ 4198060 w 4198060"/>
              <a:gd name="connsiteY2" fmla="*/ 3021648 h 3650200"/>
              <a:gd name="connsiteX3" fmla="*/ 4142653 w 4198060"/>
              <a:gd name="connsiteY3" fmla="*/ 3072005 h 3650200"/>
              <a:gd name="connsiteX4" fmla="*/ 2532040 w 4198060"/>
              <a:gd name="connsiteY4" fmla="*/ 3650200 h 3650200"/>
              <a:gd name="connsiteX5" fmla="*/ 0 w 4198060"/>
              <a:gd name="connsiteY5" fmla="*/ 1118160 h 3650200"/>
              <a:gd name="connsiteX6" fmla="*/ 198981 w 4198060"/>
              <a:gd name="connsiteY6" fmla="*/ 132576 h 36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8060" h="3650200">
                <a:moveTo>
                  <a:pt x="262846" y="0"/>
                </a:moveTo>
                <a:lnTo>
                  <a:pt x="4198060" y="0"/>
                </a:lnTo>
                <a:lnTo>
                  <a:pt x="4198060" y="3021648"/>
                </a:lnTo>
                <a:lnTo>
                  <a:pt x="4142653" y="3072005"/>
                </a:lnTo>
                <a:cubicBezTo>
                  <a:pt x="3704967" y="3433216"/>
                  <a:pt x="3143843" y="3650200"/>
                  <a:pt x="2532040" y="3650200"/>
                </a:cubicBezTo>
                <a:cubicBezTo>
                  <a:pt x="1133633" y="3650200"/>
                  <a:pt x="0" y="2516567"/>
                  <a:pt x="0" y="1118160"/>
                </a:cubicBezTo>
                <a:cubicBezTo>
                  <a:pt x="0" y="768558"/>
                  <a:pt x="70852" y="435505"/>
                  <a:pt x="198981" y="132576"/>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C14C23C8-0D86-4D9E-A9C7-76291675C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0603" y="1"/>
            <a:ext cx="4034316" cy="3486455"/>
          </a:xfrm>
          <a:custGeom>
            <a:avLst/>
            <a:gdLst>
              <a:gd name="connsiteX0" fmla="*/ 280681 w 4034316"/>
              <a:gd name="connsiteY0" fmla="*/ 0 h 3486455"/>
              <a:gd name="connsiteX1" fmla="*/ 4034316 w 4034316"/>
              <a:gd name="connsiteY1" fmla="*/ 0 h 3486455"/>
              <a:gd name="connsiteX2" fmla="*/ 4034316 w 4034316"/>
              <a:gd name="connsiteY2" fmla="*/ 2800630 h 3486455"/>
              <a:gd name="connsiteX3" fmla="*/ 3874752 w 4034316"/>
              <a:gd name="connsiteY3" fmla="*/ 2945652 h 3486455"/>
              <a:gd name="connsiteX4" fmla="*/ 2368296 w 4034316"/>
              <a:gd name="connsiteY4" fmla="*/ 3486455 h 3486455"/>
              <a:gd name="connsiteX5" fmla="*/ 0 w 4034316"/>
              <a:gd name="connsiteY5" fmla="*/ 1118159 h 3486455"/>
              <a:gd name="connsiteX6" fmla="*/ 186113 w 4034316"/>
              <a:gd name="connsiteY6" fmla="*/ 196311 h 348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Imagen 11" descr="Forma&#10;&#10;Descripción generada automáticamente con confianza baja">
            <a:extLst>
              <a:ext uri="{FF2B5EF4-FFF2-40B4-BE49-F238E27FC236}">
                <a16:creationId xmlns:a16="http://schemas.microsoft.com/office/drawing/2014/main" id="{F7EC5A14-A024-4D02-9262-4892F16E24AC}"/>
              </a:ext>
            </a:extLst>
          </p:cNvPr>
          <p:cNvPicPr>
            <a:picLocks noChangeAspect="1"/>
          </p:cNvPicPr>
          <p:nvPr/>
        </p:nvPicPr>
        <p:blipFill>
          <a:blip r:embed="rId2"/>
          <a:stretch>
            <a:fillRect/>
          </a:stretch>
        </p:blipFill>
        <p:spPr>
          <a:xfrm>
            <a:off x="8850774" y="424302"/>
            <a:ext cx="3028386" cy="2099222"/>
          </a:xfrm>
          <a:prstGeom prst="rect">
            <a:avLst/>
          </a:prstGeom>
        </p:spPr>
      </p:pic>
      <p:pic>
        <p:nvPicPr>
          <p:cNvPr id="7" name="Imagen 6" descr="Interfaz de usuario gráfica, Aplicación&#10;&#10;Descripción generada automáticamente con confianza media">
            <a:extLst>
              <a:ext uri="{FF2B5EF4-FFF2-40B4-BE49-F238E27FC236}">
                <a16:creationId xmlns:a16="http://schemas.microsoft.com/office/drawing/2014/main" id="{CEE4B1BC-D047-ADA4-D586-33C6E224A6C6}"/>
              </a:ext>
            </a:extLst>
          </p:cNvPr>
          <p:cNvPicPr>
            <a:picLocks noChangeAspect="1"/>
          </p:cNvPicPr>
          <p:nvPr/>
        </p:nvPicPr>
        <p:blipFill>
          <a:blip r:embed="rId3"/>
          <a:stretch>
            <a:fillRect/>
          </a:stretch>
        </p:blipFill>
        <p:spPr>
          <a:xfrm>
            <a:off x="6386097" y="3314998"/>
            <a:ext cx="1707896" cy="1882944"/>
          </a:xfrm>
          <a:prstGeom prst="rect">
            <a:avLst/>
          </a:prstGeom>
        </p:spPr>
      </p:pic>
      <p:sp>
        <p:nvSpPr>
          <p:cNvPr id="29" name="Freeform: Shape 28">
            <a:extLst>
              <a:ext uri="{FF2B5EF4-FFF2-40B4-BE49-F238E27FC236}">
                <a16:creationId xmlns:a16="http://schemas.microsoft.com/office/drawing/2014/main" id="{2B7592FE-10D1-4664-B623-353F47C8D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8132" y="4032250"/>
            <a:ext cx="3303868" cy="2825750"/>
          </a:xfrm>
          <a:custGeom>
            <a:avLst/>
            <a:gdLst>
              <a:gd name="connsiteX0" fmla="*/ 1888600 w 3303868"/>
              <a:gd name="connsiteY0" fmla="*/ 0 h 2825750"/>
              <a:gd name="connsiteX1" fmla="*/ 3224042 w 3303868"/>
              <a:gd name="connsiteY1" fmla="*/ 553158 h 2825750"/>
              <a:gd name="connsiteX2" fmla="*/ 3303868 w 3303868"/>
              <a:gd name="connsiteY2" fmla="*/ 640989 h 2825750"/>
              <a:gd name="connsiteX3" fmla="*/ 3303868 w 3303868"/>
              <a:gd name="connsiteY3" fmla="*/ 2825750 h 2825750"/>
              <a:gd name="connsiteX4" fmla="*/ 250380 w 3303868"/>
              <a:gd name="connsiteY4" fmla="*/ 2825750 h 2825750"/>
              <a:gd name="connsiteX5" fmla="*/ 227944 w 3303868"/>
              <a:gd name="connsiteY5" fmla="*/ 2788819 h 2825750"/>
              <a:gd name="connsiteX6" fmla="*/ 0 w 3303868"/>
              <a:gd name="connsiteY6" fmla="*/ 1888600 h 2825750"/>
              <a:gd name="connsiteX7" fmla="*/ 1888600 w 3303868"/>
              <a:gd name="connsiteY7" fmla="*/ 0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3868" h="2825750">
                <a:moveTo>
                  <a:pt x="1888600" y="0"/>
                </a:moveTo>
                <a:cubicBezTo>
                  <a:pt x="2410123" y="0"/>
                  <a:pt x="2882273" y="211389"/>
                  <a:pt x="3224042" y="553158"/>
                </a:cubicBezTo>
                <a:lnTo>
                  <a:pt x="3303868" y="640989"/>
                </a:lnTo>
                <a:lnTo>
                  <a:pt x="3303868" y="2825750"/>
                </a:lnTo>
                <a:lnTo>
                  <a:pt x="250380" y="2825750"/>
                </a:lnTo>
                <a:lnTo>
                  <a:pt x="227944" y="2788819"/>
                </a:lnTo>
                <a:cubicBezTo>
                  <a:pt x="82574" y="2521217"/>
                  <a:pt x="0" y="2214552"/>
                  <a:pt x="0" y="1888600"/>
                </a:cubicBezTo>
                <a:cubicBezTo>
                  <a:pt x="0" y="845555"/>
                  <a:pt x="845555" y="0"/>
                  <a:pt x="18886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32248578-C6EF-47FB-8B88-AD65C27452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3088" y="4197206"/>
            <a:ext cx="3138912" cy="2660795"/>
          </a:xfrm>
          <a:custGeom>
            <a:avLst/>
            <a:gdLst>
              <a:gd name="connsiteX0" fmla="*/ 1723644 w 3138912"/>
              <a:gd name="connsiteY0" fmla="*/ 0 h 2660795"/>
              <a:gd name="connsiteX1" fmla="*/ 3053691 w 3138912"/>
              <a:gd name="connsiteY1" fmla="*/ 627247 h 2660795"/>
              <a:gd name="connsiteX2" fmla="*/ 3138912 w 3138912"/>
              <a:gd name="connsiteY2" fmla="*/ 741211 h 2660795"/>
              <a:gd name="connsiteX3" fmla="*/ 3138912 w 3138912"/>
              <a:gd name="connsiteY3" fmla="*/ 2660795 h 2660795"/>
              <a:gd name="connsiteX4" fmla="*/ 278239 w 3138912"/>
              <a:gd name="connsiteY4" fmla="*/ 2660795 h 2660795"/>
              <a:gd name="connsiteX5" fmla="*/ 208035 w 3138912"/>
              <a:gd name="connsiteY5" fmla="*/ 2545235 h 2660795"/>
              <a:gd name="connsiteX6" fmla="*/ 0 w 3138912"/>
              <a:gd name="connsiteY6" fmla="*/ 1723644 h 2660795"/>
              <a:gd name="connsiteX7" fmla="*/ 1723644 w 3138912"/>
              <a:gd name="connsiteY7" fmla="*/ 0 h 266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Imagen 14" descr="Tabla&#10;&#10;Descripción generada automáticamente">
            <a:extLst>
              <a:ext uri="{FF2B5EF4-FFF2-40B4-BE49-F238E27FC236}">
                <a16:creationId xmlns:a16="http://schemas.microsoft.com/office/drawing/2014/main" id="{488FA8D0-534B-0CB4-DFB0-C46175223D26}"/>
              </a:ext>
            </a:extLst>
          </p:cNvPr>
          <p:cNvPicPr>
            <a:picLocks noChangeAspect="1"/>
          </p:cNvPicPr>
          <p:nvPr/>
        </p:nvPicPr>
        <p:blipFill>
          <a:blip r:embed="rId4"/>
          <a:stretch>
            <a:fillRect/>
          </a:stretch>
        </p:blipFill>
        <p:spPr>
          <a:xfrm>
            <a:off x="9582150" y="5289274"/>
            <a:ext cx="2407535" cy="962093"/>
          </a:xfrm>
          <a:prstGeom prst="rect">
            <a:avLst/>
          </a:prstGeom>
        </p:spPr>
      </p:pic>
      <p:pic>
        <p:nvPicPr>
          <p:cNvPr id="4" name="Imagen 3" descr="Texto&#10;&#10;Descripción generada automáticamente con confianza media">
            <a:extLst>
              <a:ext uri="{FF2B5EF4-FFF2-40B4-BE49-F238E27FC236}">
                <a16:creationId xmlns:a16="http://schemas.microsoft.com/office/drawing/2014/main" id="{6ED7834C-E0B0-439D-9DFC-852326C173E4}"/>
              </a:ext>
            </a:extLst>
          </p:cNvPr>
          <p:cNvPicPr>
            <a:picLocks noChangeAspect="1"/>
          </p:cNvPicPr>
          <p:nvPr/>
        </p:nvPicPr>
        <p:blipFill>
          <a:blip r:embed="rId5"/>
          <a:stretch>
            <a:fillRect/>
          </a:stretch>
        </p:blipFill>
        <p:spPr>
          <a:xfrm>
            <a:off x="205655" y="225791"/>
            <a:ext cx="952500" cy="742950"/>
          </a:xfrm>
          <a:prstGeom prst="rect">
            <a:avLst/>
          </a:prstGeom>
        </p:spPr>
      </p:pic>
      <p:sp>
        <p:nvSpPr>
          <p:cNvPr id="6" name="Título 1">
            <a:extLst>
              <a:ext uri="{FF2B5EF4-FFF2-40B4-BE49-F238E27FC236}">
                <a16:creationId xmlns:a16="http://schemas.microsoft.com/office/drawing/2014/main" id="{0B29A41A-323A-443F-96FC-608409E746A6}"/>
              </a:ext>
            </a:extLst>
          </p:cNvPr>
          <p:cNvSpPr txBox="1">
            <a:spLocks/>
          </p:cNvSpPr>
          <p:nvPr/>
        </p:nvSpPr>
        <p:spPr>
          <a:xfrm>
            <a:off x="314326" y="952500"/>
            <a:ext cx="11511914" cy="51482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AR" sz="1600" dirty="0">
              <a:latin typeface="Typewriter" panose="02020500000000000000" pitchFamily="18" charset="0"/>
            </a:endParaRPr>
          </a:p>
        </p:txBody>
      </p:sp>
      <p:sp>
        <p:nvSpPr>
          <p:cNvPr id="8" name="CuadroTexto 7">
            <a:extLst>
              <a:ext uri="{FF2B5EF4-FFF2-40B4-BE49-F238E27FC236}">
                <a16:creationId xmlns:a16="http://schemas.microsoft.com/office/drawing/2014/main" id="{307982DC-D0C2-4F11-A60F-CDF686FB48EF}"/>
              </a:ext>
            </a:extLst>
          </p:cNvPr>
          <p:cNvSpPr txBox="1"/>
          <p:nvPr/>
        </p:nvSpPr>
        <p:spPr>
          <a:xfrm>
            <a:off x="161309" y="1099046"/>
            <a:ext cx="7114317" cy="338554"/>
          </a:xfrm>
          <a:prstGeom prst="rect">
            <a:avLst/>
          </a:prstGeom>
          <a:noFill/>
        </p:spPr>
        <p:txBody>
          <a:bodyPr wrap="square">
            <a:spAutoFit/>
          </a:bodyPr>
          <a:lstStyle/>
          <a:p>
            <a:pPr algn="just">
              <a:spcAft>
                <a:spcPts val="600"/>
              </a:spcAft>
            </a:pPr>
            <a:r>
              <a:rPr lang="es-MX" sz="1600" b="1" i="1" u="sng" dirty="0">
                <a:solidFill>
                  <a:schemeClr val="accent1">
                    <a:lumMod val="50000"/>
                  </a:schemeClr>
                </a:solidFill>
                <a:latin typeface="Typewriter" panose="02020500000000000000" pitchFamily="18" charset="0"/>
              </a:rPr>
              <a:t> </a:t>
            </a:r>
            <a:endParaRPr lang="es-MX" sz="1600" b="1" i="1" u="sng">
              <a:solidFill>
                <a:schemeClr val="accent1">
                  <a:lumMod val="50000"/>
                </a:schemeClr>
              </a:solidFill>
              <a:latin typeface="Typewriter" panose="02020500000000000000" pitchFamily="18" charset="0"/>
            </a:endParaRPr>
          </a:p>
        </p:txBody>
      </p:sp>
      <p:sp>
        <p:nvSpPr>
          <p:cNvPr id="17" name="Marcador de número de diapositiva 16">
            <a:extLst>
              <a:ext uri="{FF2B5EF4-FFF2-40B4-BE49-F238E27FC236}">
                <a16:creationId xmlns:a16="http://schemas.microsoft.com/office/drawing/2014/main" id="{F703DFD0-CB49-9F01-9D80-0B5972E3B755}"/>
              </a:ext>
            </a:extLst>
          </p:cNvPr>
          <p:cNvSpPr>
            <a:spLocks noGrp="1"/>
          </p:cNvSpPr>
          <p:nvPr>
            <p:ph type="sldNum" sz="quarter" idx="12"/>
          </p:nvPr>
        </p:nvSpPr>
        <p:spPr/>
        <p:txBody>
          <a:bodyPr/>
          <a:lstStyle/>
          <a:p>
            <a:fld id="{E399F089-0C1D-48EB-BA22-1D9B88E18323}" type="slidenum">
              <a:rPr lang="es-AR" smtClean="0"/>
              <a:t>18</a:t>
            </a:fld>
            <a:endParaRPr lang="es-AR"/>
          </a:p>
        </p:txBody>
      </p:sp>
    </p:spTree>
    <p:extLst>
      <p:ext uri="{BB962C8B-B14F-4D97-AF65-F5344CB8AC3E}">
        <p14:creationId xmlns:p14="http://schemas.microsoft.com/office/powerpoint/2010/main" val="134918840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uadroTexto 4">
            <a:extLst>
              <a:ext uri="{FF2B5EF4-FFF2-40B4-BE49-F238E27FC236}">
                <a16:creationId xmlns:a16="http://schemas.microsoft.com/office/drawing/2014/main" id="{F643052B-2D76-423F-A04A-700DE118D92A}"/>
              </a:ext>
            </a:extLst>
          </p:cNvPr>
          <p:cNvSpPr txBox="1"/>
          <p:nvPr/>
        </p:nvSpPr>
        <p:spPr>
          <a:xfrm>
            <a:off x="6501384" y="640263"/>
            <a:ext cx="5129784" cy="1344975"/>
          </a:xfrm>
          <a:prstGeom prst="rect">
            <a:avLst/>
          </a:prstGeom>
        </p:spPr>
        <p:txBody>
          <a:bodyPr vert="horz" lIns="91440" tIns="45720" rIns="91440" bIns="45720" rtlCol="0" anchor="ctr">
            <a:normAutofit fontScale="92500"/>
          </a:bodyPr>
          <a:lstStyle/>
          <a:p>
            <a:pPr algn="ctr">
              <a:lnSpc>
                <a:spcPct val="90000"/>
              </a:lnSpc>
              <a:spcBef>
                <a:spcPct val="0"/>
              </a:spcBef>
              <a:spcAft>
                <a:spcPts val="600"/>
              </a:spcAft>
            </a:pPr>
            <a:r>
              <a:rPr lang="en-US" sz="3400" b="1" kern="1200" dirty="0">
                <a:solidFill>
                  <a:srgbClr val="FF0000"/>
                </a:solidFill>
                <a:effectLst>
                  <a:outerShdw blurRad="38100" dist="38100" dir="2700000" algn="tl">
                    <a:srgbClr val="000000">
                      <a:alpha val="43137"/>
                    </a:srgbClr>
                  </a:outerShdw>
                </a:effectLst>
                <a:ea typeface="+mj-ea"/>
                <a:cs typeface="+mj-cs"/>
              </a:rPr>
              <a:t>ALGORITMO: DECISION TREE – CURVA ROC - AJUSTADO</a:t>
            </a:r>
          </a:p>
        </p:txBody>
      </p:sp>
      <p:pic>
        <p:nvPicPr>
          <p:cNvPr id="3" name="Imagen 2">
            <a:extLst>
              <a:ext uri="{FF2B5EF4-FFF2-40B4-BE49-F238E27FC236}">
                <a16:creationId xmlns:a16="http://schemas.microsoft.com/office/drawing/2014/main" id="{982BF9AF-6CE0-451A-6DBC-C49DB8927FB1}"/>
              </a:ext>
            </a:extLst>
          </p:cNvPr>
          <p:cNvPicPr>
            <a:picLocks noChangeAspect="1"/>
          </p:cNvPicPr>
          <p:nvPr/>
        </p:nvPicPr>
        <p:blipFill>
          <a:blip r:embed="rId2"/>
          <a:stretch>
            <a:fillRect/>
          </a:stretch>
        </p:blipFill>
        <p:spPr>
          <a:xfrm>
            <a:off x="484632" y="1473608"/>
            <a:ext cx="5126736" cy="3755334"/>
          </a:xfrm>
          <a:prstGeom prst="rect">
            <a:avLst/>
          </a:prstGeom>
        </p:spPr>
      </p:pic>
      <p:sp>
        <p:nvSpPr>
          <p:cNvPr id="10" name="CuadroTexto 9">
            <a:extLst>
              <a:ext uri="{FF2B5EF4-FFF2-40B4-BE49-F238E27FC236}">
                <a16:creationId xmlns:a16="http://schemas.microsoft.com/office/drawing/2014/main" id="{6716638D-705F-7781-E5C3-B19673789A07}"/>
              </a:ext>
            </a:extLst>
          </p:cNvPr>
          <p:cNvSpPr txBox="1"/>
          <p:nvPr/>
        </p:nvSpPr>
        <p:spPr>
          <a:xfrm>
            <a:off x="6501384" y="2121763"/>
            <a:ext cx="5129784" cy="3773010"/>
          </a:xfrm>
          <a:prstGeom prst="rect">
            <a:avLst/>
          </a:prstGeom>
        </p:spPr>
        <p:txBody>
          <a:bodyPr vert="horz" lIns="91440" tIns="45720" rIns="91440" bIns="45720" rtlCol="0">
            <a:normAutofit/>
          </a:bodyPr>
          <a:lstStyle/>
          <a:p>
            <a:pPr indent="-228600" algn="just">
              <a:lnSpc>
                <a:spcPct val="90000"/>
              </a:lnSpc>
              <a:spcAft>
                <a:spcPts val="600"/>
              </a:spcAft>
              <a:buFont typeface="Arial" panose="020B0604020202020204" pitchFamily="34" charset="0"/>
              <a:buChar char="•"/>
            </a:pPr>
            <a:r>
              <a:rPr lang="en-US" sz="2000" b="1" dirty="0" err="1"/>
              <a:t>Calculando</a:t>
            </a:r>
            <a:r>
              <a:rPr lang="en-US" sz="2000" b="1" dirty="0"/>
              <a:t> la </a:t>
            </a:r>
            <a:r>
              <a:rPr lang="en-US" sz="2000" b="1" dirty="0" err="1"/>
              <a:t>Curva</a:t>
            </a:r>
            <a:r>
              <a:rPr lang="en-US" sz="2000" b="1" dirty="0"/>
              <a:t> ROC y </a:t>
            </a:r>
            <a:r>
              <a:rPr lang="en-US" sz="2000" b="1" dirty="0" err="1"/>
              <a:t>su</a:t>
            </a:r>
            <a:r>
              <a:rPr lang="en-US" sz="2000" b="1" dirty="0"/>
              <a:t> AUC score, </a:t>
            </a:r>
            <a:r>
              <a:rPr lang="en-US" sz="2000" b="1" dirty="0" err="1"/>
              <a:t>podemos</a:t>
            </a:r>
            <a:r>
              <a:rPr lang="en-US" sz="2000" b="1" dirty="0"/>
              <a:t> </a:t>
            </a:r>
            <a:r>
              <a:rPr lang="en-US" sz="2000" b="1" dirty="0" err="1"/>
              <a:t>determinar</a:t>
            </a:r>
            <a:r>
              <a:rPr lang="en-US" sz="2000" b="1" dirty="0"/>
              <a:t> que </a:t>
            </a:r>
            <a:r>
              <a:rPr lang="en-US" sz="2000" b="1" dirty="0" err="1"/>
              <a:t>el</a:t>
            </a:r>
            <a:r>
              <a:rPr lang="en-US" sz="2000" b="1" dirty="0"/>
              <a:t> </a:t>
            </a:r>
            <a:r>
              <a:rPr lang="en-US" sz="2000" b="1" dirty="0" err="1"/>
              <a:t>modelo</a:t>
            </a:r>
            <a:r>
              <a:rPr lang="en-US" sz="2000" b="1" dirty="0"/>
              <a:t> </a:t>
            </a:r>
            <a:r>
              <a:rPr lang="en-US" sz="2000" b="1" dirty="0" err="1"/>
              <a:t>tiene</a:t>
            </a:r>
            <a:r>
              <a:rPr lang="en-US" sz="2000" b="1" dirty="0"/>
              <a:t> un 67% de </a:t>
            </a:r>
            <a:r>
              <a:rPr lang="en-US" sz="2000" b="1" dirty="0" err="1"/>
              <a:t>probabilidad</a:t>
            </a:r>
            <a:r>
              <a:rPr lang="en-US" sz="2000" b="1" dirty="0"/>
              <a:t> de que </a:t>
            </a:r>
            <a:r>
              <a:rPr lang="en-US" sz="2000" b="1" dirty="0" err="1"/>
              <a:t>distinga</a:t>
            </a:r>
            <a:r>
              <a:rPr lang="en-US" sz="2000" b="1" dirty="0"/>
              <a:t> entre </a:t>
            </a:r>
            <a:r>
              <a:rPr lang="en-US" sz="2000" b="1" dirty="0" err="1"/>
              <a:t>presencia</a:t>
            </a:r>
            <a:r>
              <a:rPr lang="en-US" sz="2000" b="1" dirty="0"/>
              <a:t> o </a:t>
            </a:r>
            <a:r>
              <a:rPr lang="en-US" sz="2000" b="1" dirty="0" err="1"/>
              <a:t>ausencia</a:t>
            </a:r>
            <a:r>
              <a:rPr lang="en-US" sz="2000" b="1" dirty="0"/>
              <a:t> de </a:t>
            </a:r>
            <a:r>
              <a:rPr lang="en-US" sz="2000" b="1" dirty="0" err="1"/>
              <a:t>enfermedad</a:t>
            </a:r>
            <a:r>
              <a:rPr lang="en-US" sz="2000" b="1" dirty="0"/>
              <a:t> mental de las </a:t>
            </a:r>
            <a:r>
              <a:rPr lang="en-US" sz="2000" b="1" dirty="0" err="1"/>
              <a:t>víctimas</a:t>
            </a:r>
            <a:r>
              <a:rPr lang="en-US" sz="2000" b="1" dirty="0"/>
              <a:t> </a:t>
            </a:r>
            <a:r>
              <a:rPr lang="en-US" sz="2000" b="1" dirty="0" err="1"/>
              <a:t>civiles</a:t>
            </a:r>
            <a:r>
              <a:rPr lang="en-US" sz="2000" b="1" dirty="0"/>
              <a:t>.</a:t>
            </a:r>
          </a:p>
        </p:txBody>
      </p:sp>
      <p:pic>
        <p:nvPicPr>
          <p:cNvPr id="4" name="Imagen 3">
            <a:extLst>
              <a:ext uri="{FF2B5EF4-FFF2-40B4-BE49-F238E27FC236}">
                <a16:creationId xmlns:a16="http://schemas.microsoft.com/office/drawing/2014/main" id="{6ED7834C-E0B0-439D-9DFC-852326C173E4}"/>
              </a:ext>
            </a:extLst>
          </p:cNvPr>
          <p:cNvPicPr>
            <a:picLocks noChangeAspect="1"/>
          </p:cNvPicPr>
          <p:nvPr/>
        </p:nvPicPr>
        <p:blipFill>
          <a:blip r:embed="rId3"/>
          <a:stretch>
            <a:fillRect/>
          </a:stretch>
        </p:blipFill>
        <p:spPr>
          <a:xfrm>
            <a:off x="205655" y="225791"/>
            <a:ext cx="952500" cy="742950"/>
          </a:xfrm>
          <a:prstGeom prst="rect">
            <a:avLst/>
          </a:prstGeom>
        </p:spPr>
      </p:pic>
      <p:sp>
        <p:nvSpPr>
          <p:cNvPr id="6" name="Título 1">
            <a:extLst>
              <a:ext uri="{FF2B5EF4-FFF2-40B4-BE49-F238E27FC236}">
                <a16:creationId xmlns:a16="http://schemas.microsoft.com/office/drawing/2014/main" id="{0B29A41A-323A-443F-96FC-608409E746A6}"/>
              </a:ext>
            </a:extLst>
          </p:cNvPr>
          <p:cNvSpPr txBox="1">
            <a:spLocks/>
          </p:cNvSpPr>
          <p:nvPr/>
        </p:nvSpPr>
        <p:spPr>
          <a:xfrm>
            <a:off x="314326" y="952500"/>
            <a:ext cx="11511914" cy="51482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AR" sz="1600" dirty="0">
              <a:latin typeface="Typewriter" panose="02020500000000000000" pitchFamily="18" charset="0"/>
            </a:endParaRPr>
          </a:p>
        </p:txBody>
      </p:sp>
      <p:sp>
        <p:nvSpPr>
          <p:cNvPr id="2" name="Marcador de número de diapositiva 1">
            <a:extLst>
              <a:ext uri="{FF2B5EF4-FFF2-40B4-BE49-F238E27FC236}">
                <a16:creationId xmlns:a16="http://schemas.microsoft.com/office/drawing/2014/main" id="{B569CFBF-5524-710A-9EC4-23ED988FDD57}"/>
              </a:ext>
            </a:extLst>
          </p:cNvPr>
          <p:cNvSpPr>
            <a:spLocks noGrp="1"/>
          </p:cNvSpPr>
          <p:nvPr>
            <p:ph type="sldNum" sz="quarter" idx="12"/>
          </p:nvPr>
        </p:nvSpPr>
        <p:spPr/>
        <p:txBody>
          <a:bodyPr/>
          <a:lstStyle/>
          <a:p>
            <a:fld id="{E399F089-0C1D-48EB-BA22-1D9B88E18323}" type="slidenum">
              <a:rPr lang="es-AR" smtClean="0"/>
              <a:t>19</a:t>
            </a:fld>
            <a:endParaRPr lang="es-AR"/>
          </a:p>
        </p:txBody>
      </p:sp>
    </p:spTree>
    <p:extLst>
      <p:ext uri="{BB962C8B-B14F-4D97-AF65-F5344CB8AC3E}">
        <p14:creationId xmlns:p14="http://schemas.microsoft.com/office/powerpoint/2010/main" val="73090066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adroTexto 16">
            <a:extLst>
              <a:ext uri="{FF2B5EF4-FFF2-40B4-BE49-F238E27FC236}">
                <a16:creationId xmlns:a16="http://schemas.microsoft.com/office/drawing/2014/main" id="{531CAE22-B5E0-23CE-83BF-32B0E3A7FB9C}"/>
              </a:ext>
            </a:extLst>
          </p:cNvPr>
          <p:cNvSpPr txBox="1"/>
          <p:nvPr/>
        </p:nvSpPr>
        <p:spPr>
          <a:xfrm>
            <a:off x="2221639" y="100950"/>
            <a:ext cx="1785937" cy="827290"/>
          </a:xfrm>
          <a:prstGeom prst="rect">
            <a:avLst/>
          </a:prstGeom>
        </p:spPr>
        <p:txBody>
          <a:bodyPr vert="horz" lIns="91440" tIns="45720" rIns="91440" bIns="45720" rtlCol="0" anchor="b">
            <a:noAutofit/>
          </a:bodyPr>
          <a:lstStyle/>
          <a:p>
            <a:pPr>
              <a:lnSpc>
                <a:spcPct val="90000"/>
              </a:lnSpc>
              <a:spcBef>
                <a:spcPct val="0"/>
              </a:spcBef>
              <a:spcAft>
                <a:spcPts val="600"/>
              </a:spcAft>
            </a:pPr>
            <a:r>
              <a:rPr lang="es-ES" sz="4400" b="1" spc="-10" dirty="0">
                <a:solidFill>
                  <a:srgbClr val="FF0000"/>
                </a:solidFill>
                <a:effectLst>
                  <a:outerShdw blurRad="38100" dist="38100" dir="2700000" algn="tl">
                    <a:srgbClr val="000000">
                      <a:alpha val="43137"/>
                    </a:srgbClr>
                  </a:outerShdw>
                </a:effectLst>
                <a:ea typeface="+mj-ea"/>
                <a:cs typeface="+mj-cs"/>
              </a:rPr>
              <a:t>Í</a:t>
            </a:r>
            <a:r>
              <a:rPr lang="en-US" sz="4400" b="1" spc="-10" dirty="0">
                <a:solidFill>
                  <a:srgbClr val="FF0000"/>
                </a:solidFill>
                <a:effectLst>
                  <a:outerShdw blurRad="38100" dist="38100" dir="2700000" algn="tl">
                    <a:srgbClr val="000000">
                      <a:alpha val="43137"/>
                    </a:srgbClr>
                  </a:outerShdw>
                </a:effectLst>
                <a:ea typeface="+mj-ea"/>
                <a:cs typeface="+mj-cs"/>
              </a:rPr>
              <a:t>NDICE</a:t>
            </a:r>
          </a:p>
        </p:txBody>
      </p:sp>
      <p:pic>
        <p:nvPicPr>
          <p:cNvPr id="7" name="Imagen 6" descr="Imagen en blanco y negro&#10;&#10;Descripción generada automáticamente con confianza baja">
            <a:extLst>
              <a:ext uri="{FF2B5EF4-FFF2-40B4-BE49-F238E27FC236}">
                <a16:creationId xmlns:a16="http://schemas.microsoft.com/office/drawing/2014/main" id="{4C8F4DC8-3450-2B0D-15C4-6E6FADD7E022}"/>
              </a:ext>
            </a:extLst>
          </p:cNvPr>
          <p:cNvPicPr>
            <a:picLocks noChangeAspect="1"/>
          </p:cNvPicPr>
          <p:nvPr/>
        </p:nvPicPr>
        <p:blipFill rotWithShape="1">
          <a:blip r:embed="rId2">
            <a:extLst>
              <a:ext uri="{28A0092B-C50C-407E-A947-70E740481C1C}">
                <a14:useLocalDpi xmlns:a14="http://schemas.microsoft.com/office/drawing/2010/main" val="0"/>
              </a:ext>
            </a:extLst>
          </a:blip>
          <a:srcRect t="14953" r="2" b="8277"/>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 name="Marcador de número de diapositiva 1">
            <a:extLst>
              <a:ext uri="{FF2B5EF4-FFF2-40B4-BE49-F238E27FC236}">
                <a16:creationId xmlns:a16="http://schemas.microsoft.com/office/drawing/2014/main" id="{3744603D-1E98-CA97-9F08-FFBF65B57CA7}"/>
              </a:ext>
            </a:extLst>
          </p:cNvPr>
          <p:cNvSpPr>
            <a:spLocks noGrp="1"/>
          </p:cNvSpPr>
          <p:nvPr>
            <p:ph type="sldNum" sz="quarter" idx="12"/>
          </p:nvPr>
        </p:nvSpPr>
        <p:spPr/>
        <p:txBody>
          <a:bodyPr/>
          <a:lstStyle/>
          <a:p>
            <a:fld id="{E399F089-0C1D-48EB-BA22-1D9B88E18323}" type="slidenum">
              <a:rPr lang="es-AR" smtClean="0"/>
              <a:t>2</a:t>
            </a:fld>
            <a:endParaRPr lang="es-AR"/>
          </a:p>
        </p:txBody>
      </p:sp>
      <p:sp>
        <p:nvSpPr>
          <p:cNvPr id="3" name="CuadroTexto 2">
            <a:extLst>
              <a:ext uri="{FF2B5EF4-FFF2-40B4-BE49-F238E27FC236}">
                <a16:creationId xmlns:a16="http://schemas.microsoft.com/office/drawing/2014/main" id="{F9060992-AEF7-C344-CA36-AC7273823D5D}"/>
              </a:ext>
            </a:extLst>
          </p:cNvPr>
          <p:cNvSpPr txBox="1"/>
          <p:nvPr/>
        </p:nvSpPr>
        <p:spPr>
          <a:xfrm>
            <a:off x="419099" y="1066800"/>
            <a:ext cx="6172201" cy="5016758"/>
          </a:xfrm>
          <a:prstGeom prst="rect">
            <a:avLst/>
          </a:prstGeom>
          <a:noFill/>
        </p:spPr>
        <p:txBody>
          <a:bodyPr wrap="square" rtlCol="0">
            <a:spAutoFit/>
          </a:bodyPr>
          <a:lstStyle/>
          <a:p>
            <a:pPr marL="285750" indent="-285750" algn="just">
              <a:buFont typeface="Wingdings" panose="05000000000000000000" pitchFamily="2" charset="2"/>
              <a:buChar char="q"/>
            </a:pPr>
            <a:r>
              <a:rPr lang="es-MX" sz="2000" b="1" i="1" dirty="0"/>
              <a:t>Motivación ________________________ Pág3</a:t>
            </a:r>
          </a:p>
          <a:p>
            <a:pPr marL="285750" indent="-285750" algn="just">
              <a:buFont typeface="Wingdings" panose="05000000000000000000" pitchFamily="2" charset="2"/>
              <a:buChar char="q"/>
            </a:pPr>
            <a:r>
              <a:rPr lang="es-MX" sz="2000" b="1" i="1" dirty="0"/>
              <a:t>Objetivo de la Investigación___________ Pág4</a:t>
            </a:r>
          </a:p>
          <a:p>
            <a:pPr marL="285750" indent="-285750" algn="just">
              <a:buFont typeface="Wingdings" panose="05000000000000000000" pitchFamily="2" charset="2"/>
              <a:buChar char="q"/>
            </a:pPr>
            <a:r>
              <a:rPr lang="es-MX" sz="2000" b="1" i="1" dirty="0"/>
              <a:t>Línea de tiempo ____________________ Pág5</a:t>
            </a:r>
          </a:p>
          <a:p>
            <a:pPr marL="285750" indent="-285750" algn="just">
              <a:buFont typeface="Wingdings" panose="05000000000000000000" pitchFamily="2" charset="2"/>
              <a:buChar char="q"/>
            </a:pPr>
            <a:r>
              <a:rPr lang="es-MX" sz="2000" b="1" i="1" dirty="0"/>
              <a:t>Objetivos del modelo ________________Pág6</a:t>
            </a:r>
          </a:p>
          <a:p>
            <a:pPr marL="285750" indent="-285750" algn="just">
              <a:buFont typeface="Wingdings" panose="05000000000000000000" pitchFamily="2" charset="2"/>
              <a:buChar char="q"/>
            </a:pPr>
            <a:r>
              <a:rPr lang="es-MX" sz="2000" b="1" i="1" dirty="0"/>
              <a:t>Fuentes del </a:t>
            </a:r>
            <a:r>
              <a:rPr lang="es-MX" sz="2000" b="1" i="1" dirty="0" err="1"/>
              <a:t>dataset</a:t>
            </a:r>
            <a:r>
              <a:rPr lang="es-MX" sz="2000" b="1" i="1" dirty="0"/>
              <a:t> _________________ Pág7</a:t>
            </a:r>
          </a:p>
          <a:p>
            <a:pPr marL="285750" indent="-285750" algn="just">
              <a:buFont typeface="Wingdings" panose="05000000000000000000" pitchFamily="2" charset="2"/>
              <a:buChar char="q"/>
            </a:pPr>
            <a:r>
              <a:rPr lang="es-MX" sz="2000" b="1" i="1" dirty="0"/>
              <a:t>Variables del </a:t>
            </a:r>
            <a:r>
              <a:rPr lang="es-MX" sz="2000" b="1" i="1" dirty="0" err="1"/>
              <a:t>dataset</a:t>
            </a:r>
            <a:r>
              <a:rPr lang="es-MX" sz="2000" b="1" i="1" dirty="0"/>
              <a:t> ________________ Pág8</a:t>
            </a:r>
          </a:p>
          <a:p>
            <a:pPr marL="285750" indent="-285750" algn="just">
              <a:buFont typeface="Wingdings" panose="05000000000000000000" pitchFamily="2" charset="2"/>
              <a:buChar char="q"/>
            </a:pPr>
            <a:r>
              <a:rPr lang="es-MX" sz="2000" b="1" i="1" dirty="0"/>
              <a:t>Data </a:t>
            </a:r>
            <a:r>
              <a:rPr lang="es-MX" sz="2000" b="1" i="1" dirty="0" err="1"/>
              <a:t>Wrangling</a:t>
            </a:r>
            <a:r>
              <a:rPr lang="es-MX" sz="2000" b="1" i="1" dirty="0"/>
              <a:t> _____________________Pág9</a:t>
            </a:r>
          </a:p>
          <a:p>
            <a:pPr marL="285750" indent="-285750" algn="just">
              <a:buFont typeface="Wingdings" panose="05000000000000000000" pitchFamily="2" charset="2"/>
              <a:buChar char="q"/>
            </a:pPr>
            <a:r>
              <a:rPr lang="es-MX" sz="2000" b="1" i="1" dirty="0"/>
              <a:t>Análisis </a:t>
            </a:r>
            <a:r>
              <a:rPr lang="es-MX" sz="2000" b="1" i="1" dirty="0" err="1"/>
              <a:t>Univariado</a:t>
            </a:r>
            <a:r>
              <a:rPr lang="es-MX" sz="2000" b="1" i="1" dirty="0"/>
              <a:t> __________________Pág10</a:t>
            </a:r>
          </a:p>
          <a:p>
            <a:pPr marL="285750" indent="-285750" algn="just">
              <a:buFont typeface="Wingdings" panose="05000000000000000000" pitchFamily="2" charset="2"/>
              <a:buChar char="q"/>
            </a:pPr>
            <a:r>
              <a:rPr lang="es-MX" sz="2000" b="1" i="1" dirty="0"/>
              <a:t>Análisis Bivariado ___________________ Pág12</a:t>
            </a:r>
          </a:p>
          <a:p>
            <a:pPr marL="285750" indent="-285750" algn="just">
              <a:buFont typeface="Wingdings" panose="05000000000000000000" pitchFamily="2" charset="2"/>
              <a:buChar char="q"/>
            </a:pPr>
            <a:r>
              <a:rPr lang="es-MX" sz="2000" b="1" i="1" dirty="0"/>
              <a:t>Análisis Multivariado ________________ Pág13</a:t>
            </a:r>
          </a:p>
          <a:p>
            <a:pPr marL="285750" indent="-285750" algn="just">
              <a:buFont typeface="Wingdings" panose="05000000000000000000" pitchFamily="2" charset="2"/>
              <a:buChar char="q"/>
            </a:pPr>
            <a:r>
              <a:rPr lang="es-MX" sz="2000" b="1" i="1" dirty="0"/>
              <a:t>Algoritmos Elegidos _________________ Pág15</a:t>
            </a:r>
          </a:p>
          <a:p>
            <a:pPr marL="285750" indent="-285750" algn="just">
              <a:buFont typeface="Wingdings" panose="05000000000000000000" pitchFamily="2" charset="2"/>
              <a:buChar char="q"/>
            </a:pPr>
            <a:r>
              <a:rPr lang="es-MX" sz="2000" b="1" i="1" dirty="0" err="1"/>
              <a:t>Decision</a:t>
            </a:r>
            <a:r>
              <a:rPr lang="es-MX" sz="2000" b="1" i="1" dirty="0"/>
              <a:t> </a:t>
            </a:r>
            <a:r>
              <a:rPr lang="es-MX" sz="2000" b="1" i="1" dirty="0" err="1"/>
              <a:t>Tree</a:t>
            </a:r>
            <a:r>
              <a:rPr lang="es-MX" sz="2000" b="1" i="1" dirty="0"/>
              <a:t> ______________________ Pág16</a:t>
            </a:r>
          </a:p>
          <a:p>
            <a:pPr marL="285750" indent="-285750" algn="just">
              <a:buFont typeface="Wingdings" panose="05000000000000000000" pitchFamily="2" charset="2"/>
              <a:buChar char="q"/>
            </a:pPr>
            <a:r>
              <a:rPr lang="es-MX" sz="2000" b="1" i="1" dirty="0" err="1"/>
              <a:t>Decision</a:t>
            </a:r>
            <a:r>
              <a:rPr lang="es-MX" sz="2000" b="1" i="1" dirty="0"/>
              <a:t> </a:t>
            </a:r>
            <a:r>
              <a:rPr lang="es-MX" sz="2000" b="1" i="1" dirty="0" err="1"/>
              <a:t>Tree</a:t>
            </a:r>
            <a:r>
              <a:rPr lang="es-MX" sz="2000" b="1" i="1" dirty="0"/>
              <a:t> – Ajuste de variables _____ Pág18</a:t>
            </a:r>
          </a:p>
          <a:p>
            <a:pPr marL="285750" indent="-285750" algn="just">
              <a:buFont typeface="Wingdings" panose="05000000000000000000" pitchFamily="2" charset="2"/>
              <a:buChar char="q"/>
            </a:pPr>
            <a:r>
              <a:rPr lang="es-MX" sz="2000" b="1" i="1" dirty="0" err="1"/>
              <a:t>Xgboost</a:t>
            </a:r>
            <a:r>
              <a:rPr lang="es-MX" sz="2000" b="1" i="1" dirty="0"/>
              <a:t> </a:t>
            </a:r>
            <a:r>
              <a:rPr lang="es-MX" sz="2000" b="1" i="1" dirty="0" err="1"/>
              <a:t>Classifier</a:t>
            </a:r>
            <a:r>
              <a:rPr lang="es-MX" sz="2000" b="1" i="1" dirty="0"/>
              <a:t> ___________________ Pág20</a:t>
            </a:r>
          </a:p>
          <a:p>
            <a:pPr marL="285750" indent="-285750" algn="just">
              <a:buFont typeface="Wingdings" panose="05000000000000000000" pitchFamily="2" charset="2"/>
              <a:buChar char="q"/>
            </a:pPr>
            <a:r>
              <a:rPr lang="es-MX" sz="2000" b="1" i="1" dirty="0"/>
              <a:t>Métricas Finales del Modelo Optimizado_ Pág21</a:t>
            </a:r>
          </a:p>
          <a:p>
            <a:pPr marL="285750" indent="-285750" algn="just">
              <a:buFont typeface="Wingdings" panose="05000000000000000000" pitchFamily="2" charset="2"/>
              <a:buChar char="q"/>
            </a:pPr>
            <a:r>
              <a:rPr lang="es-MX" sz="2000" b="1" i="1" dirty="0"/>
              <a:t>Futuras Líneas ______________________ Pág22</a:t>
            </a:r>
          </a:p>
        </p:txBody>
      </p:sp>
    </p:spTree>
    <p:extLst>
      <p:ext uri="{BB962C8B-B14F-4D97-AF65-F5344CB8AC3E}">
        <p14:creationId xmlns:p14="http://schemas.microsoft.com/office/powerpoint/2010/main" val="3542101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7F73742-D2E7-1F9B-F606-5431412407C8}"/>
              </a:ext>
            </a:extLst>
          </p:cNvPr>
          <p:cNvSpPr txBox="1"/>
          <p:nvPr/>
        </p:nvSpPr>
        <p:spPr>
          <a:xfrm>
            <a:off x="801099" y="1396289"/>
            <a:ext cx="4399093" cy="132556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700" b="1" dirty="0">
                <a:solidFill>
                  <a:srgbClr val="FF0000"/>
                </a:solidFill>
                <a:effectLst>
                  <a:outerShdw blurRad="38100" dist="38100" dir="2700000" algn="tl">
                    <a:srgbClr val="000000">
                      <a:alpha val="43137"/>
                    </a:srgbClr>
                  </a:outerShdw>
                </a:effectLst>
                <a:ea typeface="+mj-ea"/>
                <a:cs typeface="+mj-cs"/>
              </a:rPr>
              <a:t>ALGORITMO: XGBOOST CLASSIFIER</a:t>
            </a:r>
          </a:p>
        </p:txBody>
      </p:sp>
      <p:sp>
        <p:nvSpPr>
          <p:cNvPr id="9" name="CuadroTexto 8">
            <a:extLst>
              <a:ext uri="{FF2B5EF4-FFF2-40B4-BE49-F238E27FC236}">
                <a16:creationId xmlns:a16="http://schemas.microsoft.com/office/drawing/2014/main" id="{5EEBDDB2-BA62-F515-86E4-3F8FDE7137A5}"/>
              </a:ext>
            </a:extLst>
          </p:cNvPr>
          <p:cNvSpPr txBox="1"/>
          <p:nvPr/>
        </p:nvSpPr>
        <p:spPr>
          <a:xfrm>
            <a:off x="805544" y="2871982"/>
            <a:ext cx="4399094" cy="318168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b="1"/>
              <a:t>Como puede observarse, las métricas del XBOOSTER presentan ratios más equilibrados, entre la predicción de positivos y negativos en cuanto a presencia de indicadores de enfermedad mental en víctimas civiles abatidas por la policía. Sobre todo, cabe destacar que la métrica de detección de casos positivos (recall = 0.95) es significativamente superior a la obtenida por el algoritmo decision tree, inclusive con parámetros ajustados de este último.</a:t>
            </a:r>
          </a:p>
        </p:txBody>
      </p:sp>
      <p:sp>
        <p:nvSpPr>
          <p:cNvPr id="14" name="Freeform: Shape 13">
            <a:extLst>
              <a:ext uri="{FF2B5EF4-FFF2-40B4-BE49-F238E27FC236}">
                <a16:creationId xmlns:a16="http://schemas.microsoft.com/office/drawing/2014/main" id="{C62225A2-D3F0-45D1-9C47-B10375316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1B9FBFA8-6AF4-4091-9C8B-DEC6D893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Imagen 7">
            <a:extLst>
              <a:ext uri="{FF2B5EF4-FFF2-40B4-BE49-F238E27FC236}">
                <a16:creationId xmlns:a16="http://schemas.microsoft.com/office/drawing/2014/main" id="{652D8778-4D95-EAE7-7F5D-13F68B3EF82C}"/>
              </a:ext>
            </a:extLst>
          </p:cNvPr>
          <p:cNvPicPr>
            <a:picLocks noChangeAspect="1"/>
          </p:cNvPicPr>
          <p:nvPr/>
        </p:nvPicPr>
        <p:blipFill>
          <a:blip r:embed="rId2"/>
          <a:stretch>
            <a:fillRect/>
          </a:stretch>
        </p:blipFill>
        <p:spPr>
          <a:xfrm>
            <a:off x="7331698" y="599325"/>
            <a:ext cx="4333877" cy="2741177"/>
          </a:xfrm>
          <a:prstGeom prst="rect">
            <a:avLst/>
          </a:prstGeom>
        </p:spPr>
      </p:pic>
      <p:pic>
        <p:nvPicPr>
          <p:cNvPr id="6" name="Imagen 5" descr="Tabla&#10;&#10;Descripción generada automáticamente">
            <a:extLst>
              <a:ext uri="{FF2B5EF4-FFF2-40B4-BE49-F238E27FC236}">
                <a16:creationId xmlns:a16="http://schemas.microsoft.com/office/drawing/2014/main" id="{BE1B0578-E007-4EA5-BC76-28FB94996F60}"/>
              </a:ext>
            </a:extLst>
          </p:cNvPr>
          <p:cNvPicPr>
            <a:picLocks noChangeAspect="1"/>
          </p:cNvPicPr>
          <p:nvPr/>
        </p:nvPicPr>
        <p:blipFill>
          <a:blip r:embed="rId3"/>
          <a:stretch>
            <a:fillRect/>
          </a:stretch>
        </p:blipFill>
        <p:spPr>
          <a:xfrm>
            <a:off x="7187612" y="4194310"/>
            <a:ext cx="4622052" cy="1629272"/>
          </a:xfrm>
          <a:prstGeom prst="rect">
            <a:avLst/>
          </a:prstGeom>
        </p:spPr>
      </p:pic>
      <p:pic>
        <p:nvPicPr>
          <p:cNvPr id="2" name="Imagen 1" descr="Texto&#10;&#10;Descripción generada automáticamente con confianza media">
            <a:extLst>
              <a:ext uri="{FF2B5EF4-FFF2-40B4-BE49-F238E27FC236}">
                <a16:creationId xmlns:a16="http://schemas.microsoft.com/office/drawing/2014/main" id="{6641BB3B-AE02-F9B3-27C2-76BE9CE01990}"/>
              </a:ext>
            </a:extLst>
          </p:cNvPr>
          <p:cNvPicPr>
            <a:picLocks noChangeAspect="1"/>
          </p:cNvPicPr>
          <p:nvPr/>
        </p:nvPicPr>
        <p:blipFill>
          <a:blip r:embed="rId4"/>
          <a:stretch>
            <a:fillRect/>
          </a:stretch>
        </p:blipFill>
        <p:spPr>
          <a:xfrm>
            <a:off x="205655" y="225791"/>
            <a:ext cx="952500" cy="742950"/>
          </a:xfrm>
          <a:prstGeom prst="rect">
            <a:avLst/>
          </a:prstGeom>
        </p:spPr>
      </p:pic>
      <p:sp>
        <p:nvSpPr>
          <p:cNvPr id="10" name="Marcador de número de diapositiva 9">
            <a:extLst>
              <a:ext uri="{FF2B5EF4-FFF2-40B4-BE49-F238E27FC236}">
                <a16:creationId xmlns:a16="http://schemas.microsoft.com/office/drawing/2014/main" id="{0AF2F4FE-BE24-E8BB-1B19-2C02E01BE58C}"/>
              </a:ext>
            </a:extLst>
          </p:cNvPr>
          <p:cNvSpPr>
            <a:spLocks noGrp="1"/>
          </p:cNvSpPr>
          <p:nvPr>
            <p:ph type="sldNum" sz="quarter" idx="12"/>
          </p:nvPr>
        </p:nvSpPr>
        <p:spPr/>
        <p:txBody>
          <a:bodyPr/>
          <a:lstStyle/>
          <a:p>
            <a:fld id="{E399F089-0C1D-48EB-BA22-1D9B88E18323}" type="slidenum">
              <a:rPr lang="es-AR" smtClean="0"/>
              <a:t>20</a:t>
            </a:fld>
            <a:endParaRPr lang="es-AR"/>
          </a:p>
        </p:txBody>
      </p:sp>
    </p:spTree>
    <p:extLst>
      <p:ext uri="{BB962C8B-B14F-4D97-AF65-F5344CB8AC3E}">
        <p14:creationId xmlns:p14="http://schemas.microsoft.com/office/powerpoint/2010/main" val="288489557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7F73742-D2E7-1F9B-F606-5431412407C8}"/>
              </a:ext>
            </a:extLst>
          </p:cNvPr>
          <p:cNvSpPr txBox="1"/>
          <p:nvPr/>
        </p:nvSpPr>
        <p:spPr>
          <a:xfrm>
            <a:off x="801099" y="1396289"/>
            <a:ext cx="4399093" cy="1325563"/>
          </a:xfrm>
          <a:prstGeom prst="rect">
            <a:avLst/>
          </a:prstGeom>
        </p:spPr>
        <p:txBody>
          <a:bodyPr vert="horz" lIns="91440" tIns="45720" rIns="91440" bIns="45720" rtlCol="0" anchor="ctr">
            <a:normAutofit fontScale="92500"/>
          </a:bodyPr>
          <a:lstStyle/>
          <a:p>
            <a:pPr algn="ctr">
              <a:lnSpc>
                <a:spcPct val="90000"/>
              </a:lnSpc>
              <a:spcBef>
                <a:spcPct val="0"/>
              </a:spcBef>
              <a:spcAft>
                <a:spcPts val="600"/>
              </a:spcAft>
            </a:pPr>
            <a:r>
              <a:rPr lang="en-US" sz="3700" b="1" dirty="0">
                <a:solidFill>
                  <a:srgbClr val="FF0000"/>
                </a:solidFill>
                <a:effectLst>
                  <a:outerShdw blurRad="38100" dist="38100" dir="2700000" algn="tl">
                    <a:srgbClr val="000000">
                      <a:alpha val="43137"/>
                    </a:srgbClr>
                  </a:outerShdw>
                </a:effectLst>
                <a:ea typeface="+mj-ea"/>
                <a:cs typeface="+mj-cs"/>
              </a:rPr>
              <a:t>MÉTRICAS FINALES DEL MODELO OPTIMIZADO</a:t>
            </a:r>
          </a:p>
        </p:txBody>
      </p:sp>
      <p:sp>
        <p:nvSpPr>
          <p:cNvPr id="9" name="CuadroTexto 8">
            <a:extLst>
              <a:ext uri="{FF2B5EF4-FFF2-40B4-BE49-F238E27FC236}">
                <a16:creationId xmlns:a16="http://schemas.microsoft.com/office/drawing/2014/main" id="{5EEBDDB2-BA62-F515-86E4-3F8FDE7137A5}"/>
              </a:ext>
            </a:extLst>
          </p:cNvPr>
          <p:cNvSpPr txBox="1"/>
          <p:nvPr/>
        </p:nvSpPr>
        <p:spPr>
          <a:xfrm>
            <a:off x="805544" y="2871982"/>
            <a:ext cx="4399094" cy="3181684"/>
          </a:xfrm>
          <a:prstGeom prst="rect">
            <a:avLst/>
          </a:prstGeom>
        </p:spPr>
        <p:txBody>
          <a:bodyPr vert="horz" lIns="91440" tIns="45720" rIns="91440" bIns="45720" rtlCol="0" anchor="t">
            <a:normAutofit fontScale="92500" lnSpcReduction="10000"/>
          </a:bodyPr>
          <a:lstStyle/>
          <a:p>
            <a:pPr indent="-228600">
              <a:lnSpc>
                <a:spcPct val="90000"/>
              </a:lnSpc>
              <a:spcAft>
                <a:spcPts val="600"/>
              </a:spcAft>
              <a:buFont typeface="Arial" panose="020B0604020202020204" pitchFamily="34" charset="0"/>
              <a:buChar char="•"/>
            </a:pPr>
            <a:r>
              <a:rPr lang="es-MX" b="1" dirty="0"/>
              <a:t>En cuanto a la comparativa final de los dos modelos desarrollados, notamos significativamente más preciso el XGBOOST para predecir si un civil abatido por la policía presenta indicios de enfermedad mental en EEUU. Solamente se observa como más preciso al </a:t>
            </a:r>
            <a:r>
              <a:rPr lang="es-MX" b="1" dirty="0" err="1"/>
              <a:t>Decision</a:t>
            </a:r>
            <a:r>
              <a:rPr lang="es-MX" b="1" dirty="0"/>
              <a:t> </a:t>
            </a:r>
            <a:r>
              <a:rPr lang="es-MX" b="1" dirty="0" err="1"/>
              <a:t>tree</a:t>
            </a:r>
            <a:r>
              <a:rPr lang="es-MX" b="1" dirty="0"/>
              <a:t> en el indicador de "precisión", pero haciendo referencia a la positividad de predicción de casos negativos, cuando en realidad la motivación primigenia del análisis implica detectar positivos verdaderos para poder tomar acciones en formas de políticas públicas y prevenir la ocurrencia de estas muertes evitables.</a:t>
            </a:r>
            <a:endParaRPr lang="en-US" b="1" dirty="0"/>
          </a:p>
        </p:txBody>
      </p:sp>
      <p:sp>
        <p:nvSpPr>
          <p:cNvPr id="14" name="Freeform: Shape 13">
            <a:extLst>
              <a:ext uri="{FF2B5EF4-FFF2-40B4-BE49-F238E27FC236}">
                <a16:creationId xmlns:a16="http://schemas.microsoft.com/office/drawing/2014/main" id="{C62225A2-D3F0-45D1-9C47-B10375316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1B9FBFA8-6AF4-4091-9C8B-DEC6D893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Imagen 1" descr="Texto&#10;&#10;Descripción generada automáticamente con confianza media">
            <a:extLst>
              <a:ext uri="{FF2B5EF4-FFF2-40B4-BE49-F238E27FC236}">
                <a16:creationId xmlns:a16="http://schemas.microsoft.com/office/drawing/2014/main" id="{6641BB3B-AE02-F9B3-27C2-76BE9CE01990}"/>
              </a:ext>
            </a:extLst>
          </p:cNvPr>
          <p:cNvPicPr>
            <a:picLocks noChangeAspect="1"/>
          </p:cNvPicPr>
          <p:nvPr/>
        </p:nvPicPr>
        <p:blipFill>
          <a:blip r:embed="rId2"/>
          <a:stretch>
            <a:fillRect/>
          </a:stretch>
        </p:blipFill>
        <p:spPr>
          <a:xfrm>
            <a:off x="205655" y="225791"/>
            <a:ext cx="952500" cy="742950"/>
          </a:xfrm>
          <a:prstGeom prst="rect">
            <a:avLst/>
          </a:prstGeom>
        </p:spPr>
      </p:pic>
      <p:pic>
        <p:nvPicPr>
          <p:cNvPr id="5" name="Imagen 4">
            <a:extLst>
              <a:ext uri="{FF2B5EF4-FFF2-40B4-BE49-F238E27FC236}">
                <a16:creationId xmlns:a16="http://schemas.microsoft.com/office/drawing/2014/main" id="{445A5841-FFF5-B487-235C-8E2005AAD505}"/>
              </a:ext>
            </a:extLst>
          </p:cNvPr>
          <p:cNvPicPr>
            <a:picLocks noChangeAspect="1"/>
          </p:cNvPicPr>
          <p:nvPr/>
        </p:nvPicPr>
        <p:blipFill>
          <a:blip r:embed="rId3"/>
          <a:stretch>
            <a:fillRect/>
          </a:stretch>
        </p:blipFill>
        <p:spPr>
          <a:xfrm>
            <a:off x="6858000" y="366712"/>
            <a:ext cx="4686300" cy="3952875"/>
          </a:xfrm>
          <a:prstGeom prst="rect">
            <a:avLst/>
          </a:prstGeom>
        </p:spPr>
      </p:pic>
      <p:sp>
        <p:nvSpPr>
          <p:cNvPr id="7" name="Marcador de número de diapositiva 6">
            <a:extLst>
              <a:ext uri="{FF2B5EF4-FFF2-40B4-BE49-F238E27FC236}">
                <a16:creationId xmlns:a16="http://schemas.microsoft.com/office/drawing/2014/main" id="{24DAF72B-BA44-B6BD-7416-5F79838EBD3C}"/>
              </a:ext>
            </a:extLst>
          </p:cNvPr>
          <p:cNvSpPr>
            <a:spLocks noGrp="1"/>
          </p:cNvSpPr>
          <p:nvPr>
            <p:ph type="sldNum" sz="quarter" idx="12"/>
          </p:nvPr>
        </p:nvSpPr>
        <p:spPr/>
        <p:txBody>
          <a:bodyPr/>
          <a:lstStyle/>
          <a:p>
            <a:fld id="{E399F089-0C1D-48EB-BA22-1D9B88E18323}" type="slidenum">
              <a:rPr lang="es-AR" smtClean="0"/>
              <a:t>21</a:t>
            </a:fld>
            <a:endParaRPr lang="es-AR"/>
          </a:p>
        </p:txBody>
      </p:sp>
    </p:spTree>
    <p:extLst>
      <p:ext uri="{BB962C8B-B14F-4D97-AF65-F5344CB8AC3E}">
        <p14:creationId xmlns:p14="http://schemas.microsoft.com/office/powerpoint/2010/main" val="564257858"/>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1">
            <a:extLst>
              <a:ext uri="{FF2B5EF4-FFF2-40B4-BE49-F238E27FC236}">
                <a16:creationId xmlns:a16="http://schemas.microsoft.com/office/drawing/2014/main" id="{6EBF06A5-4173-45DE-87B1-0791E098A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descr="Imagen que contiene persona, exterior, hombre, firmar&#10;&#10;Descripción generada automáticamente">
            <a:extLst>
              <a:ext uri="{FF2B5EF4-FFF2-40B4-BE49-F238E27FC236}">
                <a16:creationId xmlns:a16="http://schemas.microsoft.com/office/drawing/2014/main" id="{083E737C-F151-00F0-7331-9F6AAD807B92}"/>
              </a:ext>
            </a:extLst>
          </p:cNvPr>
          <p:cNvPicPr>
            <a:picLocks noChangeAspect="1"/>
          </p:cNvPicPr>
          <p:nvPr/>
        </p:nvPicPr>
        <p:blipFill rotWithShape="1">
          <a:blip r:embed="rId2">
            <a:extLst>
              <a:ext uri="{28A0092B-C50C-407E-A947-70E740481C1C}">
                <a14:useLocalDpi xmlns:a14="http://schemas.microsoft.com/office/drawing/2010/main" val="0"/>
              </a:ext>
            </a:extLst>
          </a:blip>
          <a:srcRect l="23465" r="23465" b="1"/>
          <a:stretch/>
        </p:blipFill>
        <p:spPr>
          <a:xfrm>
            <a:off x="5511589" y="523804"/>
            <a:ext cx="6680411" cy="5696039"/>
          </a:xfrm>
          <a:custGeom>
            <a:avLst/>
            <a:gdLst/>
            <a:ahLst/>
            <a:cxnLst/>
            <a:rect l="l" t="t" r="r" b="b"/>
            <a:pathLst>
              <a:path w="6680411" h="5696039">
                <a:moveTo>
                  <a:pt x="3592766" y="0"/>
                </a:moveTo>
                <a:lnTo>
                  <a:pt x="4718262" y="0"/>
                </a:lnTo>
                <a:lnTo>
                  <a:pt x="4718262" y="2"/>
                </a:lnTo>
                <a:lnTo>
                  <a:pt x="6680411" y="2"/>
                </a:lnTo>
                <a:lnTo>
                  <a:pt x="6680411" y="5696022"/>
                </a:lnTo>
                <a:lnTo>
                  <a:pt x="3888773" y="5696022"/>
                </a:lnTo>
                <a:lnTo>
                  <a:pt x="3888773" y="5696039"/>
                </a:lnTo>
                <a:lnTo>
                  <a:pt x="0" y="5696039"/>
                </a:lnTo>
                <a:lnTo>
                  <a:pt x="2763278" y="19"/>
                </a:lnTo>
                <a:lnTo>
                  <a:pt x="3447183" y="19"/>
                </a:lnTo>
                <a:lnTo>
                  <a:pt x="3447183" y="2"/>
                </a:lnTo>
                <a:lnTo>
                  <a:pt x="3592765" y="2"/>
                </a:lnTo>
                <a:close/>
              </a:path>
            </a:pathLst>
          </a:custGeom>
        </p:spPr>
      </p:pic>
      <p:sp>
        <p:nvSpPr>
          <p:cNvPr id="29" name="Freeform: Shape 23">
            <a:extLst>
              <a:ext uri="{FF2B5EF4-FFF2-40B4-BE49-F238E27FC236}">
                <a16:creationId xmlns:a16="http://schemas.microsoft.com/office/drawing/2014/main" id="{206E9F47-DC46-4A02-B5DB-26B56C39C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3805"/>
            <a:ext cx="7800441" cy="5696020"/>
          </a:xfrm>
          <a:custGeom>
            <a:avLst/>
            <a:gdLst>
              <a:gd name="connsiteX0" fmla="*/ 0 w 7800441"/>
              <a:gd name="connsiteY0" fmla="*/ 0 h 5696020"/>
              <a:gd name="connsiteX1" fmla="*/ 7800441 w 7800441"/>
              <a:gd name="connsiteY1" fmla="*/ 0 h 5696020"/>
              <a:gd name="connsiteX2" fmla="*/ 5037161 w 7800441"/>
              <a:gd name="connsiteY2" fmla="*/ 5696020 h 5696020"/>
              <a:gd name="connsiteX3" fmla="*/ 0 w 7800441"/>
              <a:gd name="connsiteY3" fmla="*/ 5696020 h 5696020"/>
            </a:gdLst>
            <a:ahLst/>
            <a:cxnLst>
              <a:cxn ang="0">
                <a:pos x="connsiteX0" y="connsiteY0"/>
              </a:cxn>
              <a:cxn ang="0">
                <a:pos x="connsiteX1" y="connsiteY1"/>
              </a:cxn>
              <a:cxn ang="0">
                <a:pos x="connsiteX2" y="connsiteY2"/>
              </a:cxn>
              <a:cxn ang="0">
                <a:pos x="connsiteX3" y="connsiteY3"/>
              </a:cxn>
            </a:cxnLst>
            <a:rect l="l" t="t" r="r" b="b"/>
            <a:pathLst>
              <a:path w="7800441" h="5696020">
                <a:moveTo>
                  <a:pt x="0" y="0"/>
                </a:moveTo>
                <a:lnTo>
                  <a:pt x="7800441" y="0"/>
                </a:lnTo>
                <a:lnTo>
                  <a:pt x="5037161" y="5696020"/>
                </a:lnTo>
                <a:lnTo>
                  <a:pt x="0" y="569602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sp>
        <p:nvSpPr>
          <p:cNvPr id="6" name="CuadroTexto 5">
            <a:extLst>
              <a:ext uri="{FF2B5EF4-FFF2-40B4-BE49-F238E27FC236}">
                <a16:creationId xmlns:a16="http://schemas.microsoft.com/office/drawing/2014/main" id="{BA7163BE-143D-F73E-4DCB-5BE94BBE2605}"/>
              </a:ext>
            </a:extLst>
          </p:cNvPr>
          <p:cNvSpPr txBox="1"/>
          <p:nvPr/>
        </p:nvSpPr>
        <p:spPr>
          <a:xfrm>
            <a:off x="1120031" y="895350"/>
            <a:ext cx="3811753" cy="1095375"/>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4000" b="1" dirty="0">
                <a:solidFill>
                  <a:srgbClr val="FFFFFF"/>
                </a:solidFill>
                <a:effectLst>
                  <a:outerShdw blurRad="38100" dist="38100" dir="2700000" algn="tl">
                    <a:srgbClr val="000000">
                      <a:alpha val="43137"/>
                    </a:srgbClr>
                  </a:outerShdw>
                </a:effectLst>
                <a:ea typeface="+mj-ea"/>
                <a:cs typeface="+mj-cs"/>
              </a:rPr>
              <a:t>FUTURAS LÍNEAS</a:t>
            </a:r>
          </a:p>
        </p:txBody>
      </p:sp>
      <p:sp>
        <p:nvSpPr>
          <p:cNvPr id="5" name="CuadroTexto 4">
            <a:extLst>
              <a:ext uri="{FF2B5EF4-FFF2-40B4-BE49-F238E27FC236}">
                <a16:creationId xmlns:a16="http://schemas.microsoft.com/office/drawing/2014/main" id="{3B6295EE-AE0E-FE39-130F-DDF69D736C70}"/>
              </a:ext>
            </a:extLst>
          </p:cNvPr>
          <p:cNvSpPr txBox="1"/>
          <p:nvPr/>
        </p:nvSpPr>
        <p:spPr>
          <a:xfrm>
            <a:off x="322657" y="1910993"/>
            <a:ext cx="4897043" cy="396593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300" b="1" dirty="0">
              <a:solidFill>
                <a:srgbClr val="FFFFFF"/>
              </a:solidFill>
            </a:endParaRPr>
          </a:p>
        </p:txBody>
      </p:sp>
      <p:sp>
        <p:nvSpPr>
          <p:cNvPr id="18" name="CuadroTexto 17">
            <a:extLst>
              <a:ext uri="{FF2B5EF4-FFF2-40B4-BE49-F238E27FC236}">
                <a16:creationId xmlns:a16="http://schemas.microsoft.com/office/drawing/2014/main" id="{0F0DA1CC-506A-1950-B6CE-5D216A8CF094}"/>
              </a:ext>
            </a:extLst>
          </p:cNvPr>
          <p:cNvSpPr txBox="1"/>
          <p:nvPr/>
        </p:nvSpPr>
        <p:spPr>
          <a:xfrm>
            <a:off x="-111203" y="2082443"/>
            <a:ext cx="5911928" cy="3489682"/>
          </a:xfrm>
          <a:prstGeom prst="rect">
            <a:avLst/>
          </a:prstGeom>
        </p:spPr>
        <p:txBody>
          <a:bodyPr vert="horz" lIns="91440" tIns="45720" rIns="91440" bIns="45720" rtlCol="0" anchor="t">
            <a:normAutofit/>
          </a:bodyPr>
          <a:lstStyle/>
          <a:p>
            <a:pPr lvl="1" algn="just">
              <a:lnSpc>
                <a:spcPct val="90000"/>
              </a:lnSpc>
              <a:spcAft>
                <a:spcPts val="600"/>
              </a:spcAft>
            </a:pPr>
            <a:r>
              <a:rPr lang="en-US" sz="2200" b="1" dirty="0"/>
              <a:t>Como </a:t>
            </a:r>
            <a:r>
              <a:rPr lang="en-US" sz="2200" b="1" dirty="0" err="1"/>
              <a:t>posibilidad</a:t>
            </a:r>
            <a:r>
              <a:rPr lang="en-US" sz="2200" b="1" dirty="0"/>
              <a:t> de </a:t>
            </a:r>
            <a:r>
              <a:rPr lang="en-US" sz="2200" b="1" dirty="0" err="1"/>
              <a:t>mejora</a:t>
            </a:r>
            <a:r>
              <a:rPr lang="en-US" sz="2200" b="1" dirty="0"/>
              <a:t> </a:t>
            </a:r>
            <a:r>
              <a:rPr lang="en-US" sz="2200" b="1" dirty="0" err="1"/>
              <a:t>creemos</a:t>
            </a:r>
            <a:r>
              <a:rPr lang="en-US" sz="2200" b="1" dirty="0"/>
              <a:t> que </a:t>
            </a:r>
            <a:r>
              <a:rPr lang="en-US" sz="2200" b="1" dirty="0" err="1"/>
              <a:t>ahondar</a:t>
            </a:r>
            <a:r>
              <a:rPr lang="en-US" sz="2200" b="1" dirty="0"/>
              <a:t> </a:t>
            </a:r>
            <a:r>
              <a:rPr lang="en-US" sz="2200" b="1" dirty="0" err="1"/>
              <a:t>en</a:t>
            </a:r>
            <a:r>
              <a:rPr lang="en-US" sz="2200" b="1" dirty="0"/>
              <a:t> mayor </a:t>
            </a:r>
            <a:r>
              <a:rPr lang="en-US" sz="2200" b="1" dirty="0" err="1"/>
              <a:t>cantidad</a:t>
            </a:r>
            <a:r>
              <a:rPr lang="en-US" sz="2200" b="1" dirty="0"/>
              <a:t> de </a:t>
            </a:r>
            <a:r>
              <a:rPr lang="en-US" sz="2200" b="1" dirty="0" err="1"/>
              <a:t>modelos</a:t>
            </a:r>
            <a:r>
              <a:rPr lang="en-US" sz="2200" b="1" dirty="0"/>
              <a:t> </a:t>
            </a:r>
            <a:r>
              <a:rPr lang="en-US" sz="2200" b="1" dirty="0" err="1"/>
              <a:t>pudiera</a:t>
            </a:r>
            <a:r>
              <a:rPr lang="en-US" sz="2200" b="1" dirty="0"/>
              <a:t> </a:t>
            </a:r>
            <a:r>
              <a:rPr lang="en-US" sz="2200" b="1" dirty="0" err="1"/>
              <a:t>abordar</a:t>
            </a:r>
            <a:r>
              <a:rPr lang="en-US" sz="2200" b="1" dirty="0"/>
              <a:t> a conclusions </a:t>
            </a:r>
            <a:r>
              <a:rPr lang="en-US" sz="2200" b="1" dirty="0" err="1"/>
              <a:t>aún</a:t>
            </a:r>
            <a:r>
              <a:rPr lang="en-US" sz="2200" b="1" dirty="0"/>
              <a:t> mas </a:t>
            </a:r>
            <a:r>
              <a:rPr lang="en-US" sz="2200" b="1" dirty="0" err="1"/>
              <a:t>precisas</a:t>
            </a:r>
            <a:r>
              <a:rPr lang="en-US" sz="2200" b="1" dirty="0"/>
              <a:t>, </a:t>
            </a:r>
            <a:r>
              <a:rPr lang="en-US" sz="2200" b="1" dirty="0" err="1"/>
              <a:t>así</a:t>
            </a:r>
            <a:r>
              <a:rPr lang="en-US" sz="2200" b="1" dirty="0"/>
              <a:t> </a:t>
            </a:r>
            <a:r>
              <a:rPr lang="en-US" sz="2200" b="1" dirty="0" err="1"/>
              <a:t>como</a:t>
            </a:r>
            <a:r>
              <a:rPr lang="en-US" sz="2200" b="1" dirty="0"/>
              <a:t> </a:t>
            </a:r>
            <a:r>
              <a:rPr lang="en-US" sz="2200" b="1" dirty="0" err="1"/>
              <a:t>también</a:t>
            </a:r>
            <a:r>
              <a:rPr lang="en-US" sz="2200" b="1" dirty="0"/>
              <a:t> </a:t>
            </a:r>
            <a:r>
              <a:rPr lang="en-US" sz="2200" b="1" dirty="0" err="1"/>
              <a:t>incluir</a:t>
            </a:r>
            <a:r>
              <a:rPr lang="en-US" sz="2200" b="1" dirty="0"/>
              <a:t> </a:t>
            </a:r>
            <a:r>
              <a:rPr lang="en-US" sz="2200" b="1" dirty="0" err="1"/>
              <a:t>datos</a:t>
            </a:r>
            <a:r>
              <a:rPr lang="en-US" sz="2200" b="1" dirty="0"/>
              <a:t> de </a:t>
            </a:r>
            <a:r>
              <a:rPr lang="en-US" sz="2200" b="1" dirty="0" err="1"/>
              <a:t>otros</a:t>
            </a:r>
            <a:r>
              <a:rPr lang="en-US" sz="2200" b="1" dirty="0"/>
              <a:t> </a:t>
            </a:r>
            <a:r>
              <a:rPr lang="en-US" sz="2200" b="1" dirty="0" err="1"/>
              <a:t>años</a:t>
            </a:r>
            <a:r>
              <a:rPr lang="en-US" sz="2200" b="1" dirty="0"/>
              <a:t> o de </a:t>
            </a:r>
            <a:r>
              <a:rPr lang="en-US" sz="2200" b="1" dirty="0" err="1"/>
              <a:t>casos</a:t>
            </a:r>
            <a:r>
              <a:rPr lang="en-US" sz="2200" b="1" dirty="0"/>
              <a:t> </a:t>
            </a:r>
            <a:r>
              <a:rPr lang="en-US" sz="2200" b="1" dirty="0" err="1"/>
              <a:t>donde</a:t>
            </a:r>
            <a:r>
              <a:rPr lang="en-US" sz="2200" b="1" dirty="0"/>
              <a:t> </a:t>
            </a:r>
            <a:r>
              <a:rPr lang="en-US" sz="2200" b="1" dirty="0" err="1"/>
              <a:t>el</a:t>
            </a:r>
            <a:r>
              <a:rPr lang="en-US" sz="2200" b="1" dirty="0"/>
              <a:t> </a:t>
            </a:r>
            <a:r>
              <a:rPr lang="en-US" sz="2200" b="1" dirty="0" err="1"/>
              <a:t>encuentro</a:t>
            </a:r>
            <a:r>
              <a:rPr lang="en-US" sz="2200" b="1" dirty="0"/>
              <a:t> entre </a:t>
            </a:r>
            <a:r>
              <a:rPr lang="en-US" sz="2200" b="1" dirty="0" err="1"/>
              <a:t>el</a:t>
            </a:r>
            <a:r>
              <a:rPr lang="en-US" sz="2200" b="1" dirty="0"/>
              <a:t> civil y la </a:t>
            </a:r>
            <a:r>
              <a:rPr lang="en-US" sz="2200" b="1" dirty="0" err="1"/>
              <a:t>policía</a:t>
            </a:r>
            <a:r>
              <a:rPr lang="en-US" sz="2200" b="1" dirty="0"/>
              <a:t> no </a:t>
            </a:r>
            <a:r>
              <a:rPr lang="en-US" sz="2200" b="1" dirty="0" err="1"/>
              <a:t>terminó</a:t>
            </a:r>
            <a:r>
              <a:rPr lang="en-US" sz="2200" b="1" dirty="0"/>
              <a:t> con la </a:t>
            </a:r>
            <a:r>
              <a:rPr lang="en-US" sz="2200" b="1" dirty="0" err="1"/>
              <a:t>muerte</a:t>
            </a:r>
            <a:r>
              <a:rPr lang="en-US" sz="2200" b="1" dirty="0"/>
              <a:t> del civil, </a:t>
            </a:r>
            <a:r>
              <a:rPr lang="en-US" sz="2200" b="1" dirty="0" err="1"/>
              <a:t>ampliaría</a:t>
            </a:r>
            <a:r>
              <a:rPr lang="en-US" sz="2200" b="1" dirty="0"/>
              <a:t> la </a:t>
            </a:r>
            <a:r>
              <a:rPr lang="en-US" sz="2200" b="1" dirty="0" err="1"/>
              <a:t>posibilidad</a:t>
            </a:r>
            <a:r>
              <a:rPr lang="en-US" sz="2200" b="1" dirty="0"/>
              <a:t> de </a:t>
            </a:r>
            <a:r>
              <a:rPr lang="en-US" sz="2200" b="1" dirty="0" err="1"/>
              <a:t>identificar</a:t>
            </a:r>
            <a:r>
              <a:rPr lang="en-US" sz="2200" b="1" dirty="0"/>
              <a:t> las </a:t>
            </a:r>
            <a:r>
              <a:rPr lang="en-US" sz="2200" b="1" dirty="0" err="1"/>
              <a:t>situaciones</a:t>
            </a:r>
            <a:r>
              <a:rPr lang="en-US" sz="2200" b="1" dirty="0"/>
              <a:t> y las </a:t>
            </a:r>
            <a:r>
              <a:rPr lang="en-US" sz="2200" b="1" dirty="0" err="1"/>
              <a:t>características</a:t>
            </a:r>
            <a:r>
              <a:rPr lang="en-US" sz="2200" b="1" dirty="0"/>
              <a:t> </a:t>
            </a:r>
            <a:r>
              <a:rPr lang="en-US" sz="2200" b="1" dirty="0" err="1"/>
              <a:t>donde</a:t>
            </a:r>
            <a:r>
              <a:rPr lang="en-US" sz="2200" b="1" dirty="0"/>
              <a:t> se la </a:t>
            </a:r>
            <a:r>
              <a:rPr lang="en-US" sz="2200" b="1" dirty="0" err="1"/>
              <a:t>vida</a:t>
            </a:r>
            <a:r>
              <a:rPr lang="en-US" sz="2200" b="1" dirty="0"/>
              <a:t> </a:t>
            </a:r>
            <a:r>
              <a:rPr lang="en-US" sz="2200" b="1" dirty="0" err="1"/>
              <a:t>humana</a:t>
            </a:r>
            <a:r>
              <a:rPr lang="en-US" sz="2200" b="1" dirty="0"/>
              <a:t> es </a:t>
            </a:r>
            <a:r>
              <a:rPr lang="en-US" sz="2200" b="1" dirty="0" err="1"/>
              <a:t>salvada</a:t>
            </a:r>
            <a:r>
              <a:rPr lang="en-US" sz="2200" b="1" dirty="0"/>
              <a:t>. </a:t>
            </a:r>
          </a:p>
        </p:txBody>
      </p:sp>
      <p:sp>
        <p:nvSpPr>
          <p:cNvPr id="7" name="Marcador de número de diapositiva 6">
            <a:extLst>
              <a:ext uri="{FF2B5EF4-FFF2-40B4-BE49-F238E27FC236}">
                <a16:creationId xmlns:a16="http://schemas.microsoft.com/office/drawing/2014/main" id="{101F943F-6A2B-5AB4-6330-9425186FDF87}"/>
              </a:ext>
            </a:extLst>
          </p:cNvPr>
          <p:cNvSpPr>
            <a:spLocks noGrp="1"/>
          </p:cNvSpPr>
          <p:nvPr>
            <p:ph type="sldNum" sz="quarter" idx="12"/>
          </p:nvPr>
        </p:nvSpPr>
        <p:spPr/>
        <p:txBody>
          <a:bodyPr/>
          <a:lstStyle/>
          <a:p>
            <a:fld id="{E399F089-0C1D-48EB-BA22-1D9B88E18323}" type="slidenum">
              <a:rPr lang="es-AR" smtClean="0"/>
              <a:t>22</a:t>
            </a:fld>
            <a:endParaRPr lang="es-AR"/>
          </a:p>
        </p:txBody>
      </p:sp>
    </p:spTree>
    <p:extLst>
      <p:ext uri="{BB962C8B-B14F-4D97-AF65-F5344CB8AC3E}">
        <p14:creationId xmlns:p14="http://schemas.microsoft.com/office/powerpoint/2010/main" val="322386915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FD93C4-E42D-4CD8-9A72-EC351533AAB1}"/>
              </a:ext>
            </a:extLst>
          </p:cNvPr>
          <p:cNvSpPr>
            <a:spLocks noGrp="1"/>
          </p:cNvSpPr>
          <p:nvPr>
            <p:ph type="ctrTitle"/>
          </p:nvPr>
        </p:nvSpPr>
        <p:spPr>
          <a:xfrm>
            <a:off x="4758949" y="1009650"/>
            <a:ext cx="6987452" cy="4946069"/>
          </a:xfrm>
        </p:spPr>
        <p:txBody>
          <a:bodyPr>
            <a:noAutofit/>
          </a:bodyPr>
          <a:lstStyle/>
          <a:p>
            <a:pPr algn="just"/>
            <a:br>
              <a:rPr lang="es-MX" sz="2200" b="0" i="0" dirty="0">
                <a:effectLst/>
                <a:latin typeface="Typewriter" panose="02020500000000000000" pitchFamily="18" charset="0"/>
              </a:rPr>
            </a:br>
            <a:r>
              <a:rPr lang="es-MX" sz="2200" b="0" i="0" dirty="0">
                <a:effectLst/>
                <a:latin typeface="Typewriter" panose="02020500000000000000" pitchFamily="18" charset="0"/>
              </a:rPr>
              <a:t>Debido a la creciente problemática mundial de muertes civiles en ocasión de encuentros con fuerzas policiales, hemos decidido analizar los datos relacionados a todos los civiles muertos por parte de la policía en Estados Unidos, para los años 2015 a 2020 ambos inclusive, con el relevamiento de distintas condiciones o variables relacionadas al evento (raza del civil, edad, género, si se encontraba armado, tipificación del encuentro con la policía, si el agente fue enjuiciado o no, entre otros.) y a la ciudad o estado donde ocurrió el hecho, para tratar de relacionar la incidencia de ciertas variables socioeconómicas de los estados.</a:t>
            </a:r>
            <a:br>
              <a:rPr lang="es-MX" sz="2200" b="0" i="0" dirty="0">
                <a:effectLst/>
                <a:latin typeface="Typewriter" panose="02020500000000000000" pitchFamily="18" charset="0"/>
              </a:rPr>
            </a:br>
            <a:endParaRPr lang="es-AR" sz="2200" dirty="0">
              <a:solidFill>
                <a:srgbClr val="002060"/>
              </a:solidFill>
              <a:latin typeface="Typewriter" panose="02020500000000000000" pitchFamily="18" charset="0"/>
            </a:endParaRPr>
          </a:p>
        </p:txBody>
      </p:sp>
      <p:pic>
        <p:nvPicPr>
          <p:cNvPr id="5" name="Imagen 4">
            <a:extLst>
              <a:ext uri="{FF2B5EF4-FFF2-40B4-BE49-F238E27FC236}">
                <a16:creationId xmlns:a16="http://schemas.microsoft.com/office/drawing/2014/main" id="{03C9EE05-998E-4307-A83E-2F1FB5753FC7}"/>
              </a:ext>
            </a:extLst>
          </p:cNvPr>
          <p:cNvPicPr>
            <a:picLocks noChangeAspect="1"/>
          </p:cNvPicPr>
          <p:nvPr/>
        </p:nvPicPr>
        <p:blipFill>
          <a:blip r:embed="rId2"/>
          <a:stretch>
            <a:fillRect/>
          </a:stretch>
        </p:blipFill>
        <p:spPr>
          <a:xfrm>
            <a:off x="26356" y="126056"/>
            <a:ext cx="4392700" cy="6704648"/>
          </a:xfrm>
          <a:prstGeom prst="rect">
            <a:avLst/>
          </a:prstGeom>
        </p:spPr>
      </p:pic>
      <p:pic>
        <p:nvPicPr>
          <p:cNvPr id="7" name="Imagen 6">
            <a:extLst>
              <a:ext uri="{FF2B5EF4-FFF2-40B4-BE49-F238E27FC236}">
                <a16:creationId xmlns:a16="http://schemas.microsoft.com/office/drawing/2014/main" id="{412B1D88-CD21-4FBF-B6F3-38BA31C943E3}"/>
              </a:ext>
            </a:extLst>
          </p:cNvPr>
          <p:cNvPicPr>
            <a:picLocks noChangeAspect="1"/>
          </p:cNvPicPr>
          <p:nvPr/>
        </p:nvPicPr>
        <p:blipFill>
          <a:blip r:embed="rId3"/>
          <a:stretch>
            <a:fillRect/>
          </a:stretch>
        </p:blipFill>
        <p:spPr>
          <a:xfrm>
            <a:off x="7799302" y="5940093"/>
            <a:ext cx="952500" cy="742950"/>
          </a:xfrm>
          <a:prstGeom prst="rect">
            <a:avLst/>
          </a:prstGeom>
        </p:spPr>
      </p:pic>
      <p:sp>
        <p:nvSpPr>
          <p:cNvPr id="9" name="CuadroTexto 8">
            <a:extLst>
              <a:ext uri="{FF2B5EF4-FFF2-40B4-BE49-F238E27FC236}">
                <a16:creationId xmlns:a16="http://schemas.microsoft.com/office/drawing/2014/main" id="{5128179C-0572-4ACB-A3F8-04CDB963FE71}"/>
              </a:ext>
            </a:extLst>
          </p:cNvPr>
          <p:cNvSpPr txBox="1"/>
          <p:nvPr/>
        </p:nvSpPr>
        <p:spPr>
          <a:xfrm>
            <a:off x="4581898" y="368545"/>
            <a:ext cx="7341553" cy="533736"/>
          </a:xfrm>
          <a:prstGeom prst="rect">
            <a:avLst/>
          </a:prstGeom>
          <a:noFill/>
        </p:spPr>
        <p:txBody>
          <a:bodyPr wrap="square">
            <a:spAutoFit/>
          </a:bodyPr>
          <a:lstStyle/>
          <a:p>
            <a:pPr algn="ctr">
              <a:lnSpc>
                <a:spcPts val="2880"/>
              </a:lnSpc>
            </a:pPr>
            <a:r>
              <a:rPr lang="es-MX" sz="4800" b="1" kern="0" spc="-10" dirty="0">
                <a:solidFill>
                  <a:srgbClr val="FF0000"/>
                </a:solidFill>
                <a:effectLst>
                  <a:outerShdw blurRad="38100" dist="38100" dir="2700000" algn="tl">
                    <a:srgbClr val="000000">
                      <a:alpha val="43137"/>
                    </a:srgbClr>
                  </a:outerShdw>
                </a:effectLst>
                <a:cs typeface="Courier New" panose="02070309020205020404" pitchFamily="49" charset="0"/>
              </a:rPr>
              <a:t>MOTIVACIÓN</a:t>
            </a:r>
          </a:p>
        </p:txBody>
      </p:sp>
      <p:sp>
        <p:nvSpPr>
          <p:cNvPr id="3" name="Marcador de número de diapositiva 2">
            <a:extLst>
              <a:ext uri="{FF2B5EF4-FFF2-40B4-BE49-F238E27FC236}">
                <a16:creationId xmlns:a16="http://schemas.microsoft.com/office/drawing/2014/main" id="{FC167946-EFB0-1906-7BEB-668ADE8FBEF2}"/>
              </a:ext>
            </a:extLst>
          </p:cNvPr>
          <p:cNvSpPr>
            <a:spLocks noGrp="1"/>
          </p:cNvSpPr>
          <p:nvPr>
            <p:ph type="sldNum" sz="quarter" idx="12"/>
          </p:nvPr>
        </p:nvSpPr>
        <p:spPr/>
        <p:txBody>
          <a:bodyPr/>
          <a:lstStyle/>
          <a:p>
            <a:fld id="{E399F089-0C1D-48EB-BA22-1D9B88E18323}" type="slidenum">
              <a:rPr lang="es-AR" smtClean="0"/>
              <a:t>3</a:t>
            </a:fld>
            <a:endParaRPr lang="es-AR"/>
          </a:p>
        </p:txBody>
      </p:sp>
    </p:spTree>
    <p:extLst>
      <p:ext uri="{BB962C8B-B14F-4D97-AF65-F5344CB8AC3E}">
        <p14:creationId xmlns:p14="http://schemas.microsoft.com/office/powerpoint/2010/main" val="221409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1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uadroTexto 4">
            <a:extLst>
              <a:ext uri="{FF2B5EF4-FFF2-40B4-BE49-F238E27FC236}">
                <a16:creationId xmlns:a16="http://schemas.microsoft.com/office/drawing/2014/main" id="{F643052B-2D76-423F-A04A-700DE118D92A}"/>
              </a:ext>
            </a:extLst>
          </p:cNvPr>
          <p:cNvSpPr txBox="1"/>
          <p:nvPr/>
        </p:nvSpPr>
        <p:spPr>
          <a:xfrm>
            <a:off x="360807" y="640080"/>
            <a:ext cx="4006026" cy="525780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b="1" kern="1200" dirty="0">
                <a:solidFill>
                  <a:srgbClr val="FF0000"/>
                </a:solidFill>
                <a:effectLst>
                  <a:outerShdw blurRad="38100" dist="38100" dir="2700000" algn="tl">
                    <a:srgbClr val="000000">
                      <a:alpha val="43137"/>
                    </a:srgbClr>
                  </a:outerShdw>
                </a:effectLst>
                <a:ea typeface="+mj-ea"/>
                <a:cs typeface="+mj-cs"/>
              </a:rPr>
              <a:t>OBJETIVOS DE LA INVESTIGACIÓN</a:t>
            </a:r>
          </a:p>
        </p:txBody>
      </p:sp>
      <p:sp>
        <p:nvSpPr>
          <p:cNvPr id="8" name="CuadroTexto 7">
            <a:extLst>
              <a:ext uri="{FF2B5EF4-FFF2-40B4-BE49-F238E27FC236}">
                <a16:creationId xmlns:a16="http://schemas.microsoft.com/office/drawing/2014/main" id="{53DC6784-3C2F-4166-8F48-235525111100}"/>
              </a:ext>
            </a:extLst>
          </p:cNvPr>
          <p:cNvSpPr txBox="1"/>
          <p:nvPr/>
        </p:nvSpPr>
        <p:spPr>
          <a:xfrm>
            <a:off x="4709160" y="0"/>
            <a:ext cx="4721443" cy="6629400"/>
          </a:xfrm>
          <a:prstGeom prst="rect">
            <a:avLst/>
          </a:prstGeom>
        </p:spPr>
        <p:txBody>
          <a:bodyPr vert="horz" lIns="91440" tIns="45720" rIns="91440" bIns="45720" rtlCol="0" anchor="ctr">
            <a:normAutofit lnSpcReduction="10000"/>
          </a:bodyPr>
          <a:lstStyle/>
          <a:p>
            <a:pPr marL="285750" indent="-228600" algn="just">
              <a:lnSpc>
                <a:spcPct val="90000"/>
              </a:lnSpc>
              <a:spcAft>
                <a:spcPts val="600"/>
              </a:spcAft>
              <a:buFont typeface="Arial" panose="020B0604020202020204" pitchFamily="34" charset="0"/>
              <a:buChar char="•"/>
            </a:pPr>
            <a:r>
              <a:rPr lang="en-US" sz="2000" b="1" dirty="0">
                <a:latin typeface="Typewriter" panose="02020500000000000000"/>
              </a:rPr>
              <a:t>¿</a:t>
            </a:r>
            <a:r>
              <a:rPr lang="en-US" sz="2000" b="1" dirty="0" err="1">
                <a:latin typeface="Typewriter" panose="02020500000000000000"/>
              </a:rPr>
              <a:t>Cuál</a:t>
            </a:r>
            <a:r>
              <a:rPr lang="en-US" sz="2000" b="1" dirty="0">
                <a:latin typeface="Typewriter" panose="02020500000000000000"/>
              </a:rPr>
              <a:t> es la </a:t>
            </a:r>
            <a:r>
              <a:rPr lang="en-US" sz="2000" b="1" dirty="0" err="1">
                <a:latin typeface="Typewriter" panose="02020500000000000000"/>
              </a:rPr>
              <a:t>probabilidad</a:t>
            </a:r>
            <a:r>
              <a:rPr lang="en-US" sz="2000" b="1" dirty="0">
                <a:latin typeface="Typewriter" panose="02020500000000000000"/>
              </a:rPr>
              <a:t> de que </a:t>
            </a:r>
            <a:r>
              <a:rPr lang="en-US" sz="2000" b="1" dirty="0" err="1">
                <a:latin typeface="Typewriter" panose="02020500000000000000"/>
              </a:rPr>
              <a:t>una</a:t>
            </a:r>
            <a:r>
              <a:rPr lang="en-US" sz="2000" b="1" dirty="0">
                <a:latin typeface="Typewriter" panose="02020500000000000000"/>
              </a:rPr>
              <a:t> </a:t>
            </a:r>
            <a:r>
              <a:rPr lang="en-US" sz="2000" b="1" dirty="0" err="1">
                <a:latin typeface="Typewriter" panose="02020500000000000000"/>
              </a:rPr>
              <a:t>víctima</a:t>
            </a:r>
            <a:r>
              <a:rPr lang="en-US" sz="2000" b="1" dirty="0">
                <a:latin typeface="Typewriter" panose="02020500000000000000"/>
              </a:rPr>
              <a:t> civil </a:t>
            </a:r>
            <a:r>
              <a:rPr lang="en-US" sz="2000" b="1" dirty="0" err="1">
                <a:latin typeface="Typewriter" panose="02020500000000000000"/>
              </a:rPr>
              <a:t>tenga</a:t>
            </a:r>
            <a:r>
              <a:rPr lang="en-US" sz="2000" b="1" dirty="0">
                <a:latin typeface="Typewriter" panose="02020500000000000000"/>
              </a:rPr>
              <a:t> </a:t>
            </a:r>
            <a:r>
              <a:rPr lang="en-US" sz="2000" b="1" dirty="0" err="1">
                <a:latin typeface="Typewriter" panose="02020500000000000000"/>
              </a:rPr>
              <a:t>una</a:t>
            </a:r>
            <a:r>
              <a:rPr lang="en-US" sz="2000" b="1" dirty="0">
                <a:latin typeface="Typewriter" panose="02020500000000000000"/>
              </a:rPr>
              <a:t> </a:t>
            </a:r>
            <a:r>
              <a:rPr lang="en-US" sz="2000" b="1" dirty="0" err="1">
                <a:latin typeface="Typewriter" panose="02020500000000000000"/>
              </a:rPr>
              <a:t>enfermedad</a:t>
            </a:r>
            <a:r>
              <a:rPr lang="en-US" sz="2000" b="1" dirty="0">
                <a:latin typeface="Typewriter" panose="02020500000000000000"/>
              </a:rPr>
              <a:t> mental al </a:t>
            </a:r>
            <a:r>
              <a:rPr lang="en-US" sz="2000" b="1" dirty="0" err="1">
                <a:latin typeface="Typewriter" panose="02020500000000000000"/>
              </a:rPr>
              <a:t>momento</a:t>
            </a:r>
            <a:r>
              <a:rPr lang="en-US" sz="2000" b="1" dirty="0">
                <a:latin typeface="Typewriter" panose="02020500000000000000"/>
              </a:rPr>
              <a:t> del </a:t>
            </a:r>
            <a:r>
              <a:rPr lang="en-US" sz="2000" b="1" dirty="0" err="1">
                <a:latin typeface="Typewriter" panose="02020500000000000000"/>
              </a:rPr>
              <a:t>incidente</a:t>
            </a:r>
            <a:r>
              <a:rPr lang="en-US" sz="2000" b="1" dirty="0">
                <a:latin typeface="Typewriter" panose="02020500000000000000"/>
              </a:rPr>
              <a:t> con la </a:t>
            </a:r>
            <a:r>
              <a:rPr lang="en-US" sz="2000" b="1" dirty="0" err="1">
                <a:latin typeface="Typewriter" panose="02020500000000000000"/>
              </a:rPr>
              <a:t>policía</a:t>
            </a:r>
            <a:r>
              <a:rPr lang="en-US" sz="2000" b="1" dirty="0">
                <a:latin typeface="Typewriter" panose="02020500000000000000"/>
              </a:rPr>
              <a:t>?</a:t>
            </a:r>
          </a:p>
          <a:p>
            <a:pPr marL="285750" indent="-228600" algn="just">
              <a:lnSpc>
                <a:spcPct val="90000"/>
              </a:lnSpc>
              <a:spcAft>
                <a:spcPts val="600"/>
              </a:spcAft>
              <a:buFont typeface="Arial" panose="020B0604020202020204" pitchFamily="34" charset="0"/>
              <a:buChar char="•"/>
            </a:pPr>
            <a:endParaRPr lang="en-US" sz="2000" b="1" dirty="0">
              <a:latin typeface="Typewriter" panose="02020500000000000000"/>
            </a:endParaRPr>
          </a:p>
          <a:p>
            <a:pPr marL="285750" indent="-228600" algn="just">
              <a:lnSpc>
                <a:spcPct val="90000"/>
              </a:lnSpc>
              <a:spcAft>
                <a:spcPts val="600"/>
              </a:spcAft>
              <a:buFont typeface="Arial" panose="020B0604020202020204" pitchFamily="34" charset="0"/>
              <a:buChar char="•"/>
            </a:pPr>
            <a:r>
              <a:rPr lang="en-US" sz="2000" b="1" dirty="0">
                <a:latin typeface="Typewriter" panose="02020500000000000000"/>
              </a:rPr>
              <a:t>¿</a:t>
            </a:r>
            <a:r>
              <a:rPr lang="en-US" sz="2000" b="1" dirty="0" err="1">
                <a:latin typeface="Typewriter" panose="02020500000000000000"/>
              </a:rPr>
              <a:t>Cuál</a:t>
            </a:r>
            <a:r>
              <a:rPr lang="en-US" sz="2000" b="1" dirty="0">
                <a:latin typeface="Typewriter" panose="02020500000000000000"/>
              </a:rPr>
              <a:t> es la </a:t>
            </a:r>
            <a:r>
              <a:rPr lang="en-US" sz="2000" b="1" dirty="0" err="1">
                <a:latin typeface="Typewriter" panose="02020500000000000000"/>
              </a:rPr>
              <a:t>distribución</a:t>
            </a:r>
            <a:r>
              <a:rPr lang="en-US" sz="2000" b="1" dirty="0">
                <a:latin typeface="Typewriter" panose="02020500000000000000"/>
              </a:rPr>
              <a:t> </a:t>
            </a:r>
            <a:r>
              <a:rPr lang="en-US" sz="2000" b="1" dirty="0" err="1">
                <a:latin typeface="Typewriter" panose="02020500000000000000"/>
              </a:rPr>
              <a:t>por</a:t>
            </a:r>
            <a:r>
              <a:rPr lang="en-US" sz="2000" b="1" dirty="0">
                <a:latin typeface="Typewriter" panose="02020500000000000000"/>
              </a:rPr>
              <a:t> </a:t>
            </a:r>
            <a:r>
              <a:rPr lang="en-US" sz="2000" b="1" dirty="0" err="1">
                <a:latin typeface="Typewriter" panose="02020500000000000000"/>
              </a:rPr>
              <a:t>raza</a:t>
            </a:r>
            <a:r>
              <a:rPr lang="en-US" sz="2000" b="1" dirty="0">
                <a:latin typeface="Typewriter" panose="02020500000000000000"/>
              </a:rPr>
              <a:t> de las </a:t>
            </a:r>
            <a:r>
              <a:rPr lang="en-US" sz="2000" b="1" dirty="0" err="1">
                <a:latin typeface="Typewriter" panose="02020500000000000000"/>
              </a:rPr>
              <a:t>víctimas</a:t>
            </a:r>
            <a:r>
              <a:rPr lang="en-US" sz="2000" b="1" dirty="0">
                <a:latin typeface="Typewriter" panose="02020500000000000000"/>
              </a:rPr>
              <a:t>?</a:t>
            </a:r>
          </a:p>
          <a:p>
            <a:pPr marL="285750" indent="-228600" algn="just">
              <a:lnSpc>
                <a:spcPct val="90000"/>
              </a:lnSpc>
              <a:spcAft>
                <a:spcPts val="600"/>
              </a:spcAft>
              <a:buFont typeface="Arial" panose="020B0604020202020204" pitchFamily="34" charset="0"/>
              <a:buChar char="•"/>
            </a:pPr>
            <a:endParaRPr lang="en-US" sz="2000" b="1" dirty="0">
              <a:latin typeface="Typewriter" panose="02020500000000000000"/>
            </a:endParaRPr>
          </a:p>
          <a:p>
            <a:pPr marL="285750" indent="-228600" algn="just">
              <a:lnSpc>
                <a:spcPct val="90000"/>
              </a:lnSpc>
              <a:spcAft>
                <a:spcPts val="600"/>
              </a:spcAft>
              <a:buFont typeface="Arial" panose="020B0604020202020204" pitchFamily="34" charset="0"/>
              <a:buChar char="•"/>
            </a:pPr>
            <a:r>
              <a:rPr lang="en-US" sz="2000" b="1" dirty="0">
                <a:latin typeface="Typewriter" panose="02020500000000000000"/>
              </a:rPr>
              <a:t>¿</a:t>
            </a:r>
            <a:r>
              <a:rPr lang="en-US" sz="2000" b="1" dirty="0" err="1">
                <a:latin typeface="Typewriter" panose="02020500000000000000"/>
              </a:rPr>
              <a:t>Cual</a:t>
            </a:r>
            <a:r>
              <a:rPr lang="en-US" sz="2000" b="1" dirty="0">
                <a:latin typeface="Typewriter" panose="02020500000000000000"/>
              </a:rPr>
              <a:t> es la </a:t>
            </a:r>
            <a:r>
              <a:rPr lang="en-US" sz="2000" b="1" dirty="0" err="1">
                <a:latin typeface="Typewriter" panose="02020500000000000000"/>
              </a:rPr>
              <a:t>incidencia</a:t>
            </a:r>
            <a:r>
              <a:rPr lang="en-US" sz="2000" b="1" dirty="0">
                <a:latin typeface="Typewriter" panose="02020500000000000000"/>
              </a:rPr>
              <a:t> de </a:t>
            </a:r>
            <a:r>
              <a:rPr lang="en-US" sz="2000" b="1" dirty="0" err="1">
                <a:latin typeface="Typewriter" panose="02020500000000000000"/>
              </a:rPr>
              <a:t>los</a:t>
            </a:r>
            <a:r>
              <a:rPr lang="en-US" sz="2000" b="1" dirty="0">
                <a:latin typeface="Typewriter" panose="02020500000000000000"/>
              </a:rPr>
              <a:t> </a:t>
            </a:r>
            <a:r>
              <a:rPr lang="en-US" sz="2000" b="1" dirty="0" err="1">
                <a:latin typeface="Typewriter" panose="02020500000000000000"/>
              </a:rPr>
              <a:t>factores</a:t>
            </a:r>
            <a:r>
              <a:rPr lang="en-US" sz="2000" b="1" dirty="0">
                <a:latin typeface="Typewriter" panose="02020500000000000000"/>
              </a:rPr>
              <a:t> </a:t>
            </a:r>
            <a:r>
              <a:rPr lang="en-US" sz="2000" b="1" dirty="0" err="1">
                <a:latin typeface="Typewriter" panose="02020500000000000000"/>
              </a:rPr>
              <a:t>socioeconómicos</a:t>
            </a:r>
            <a:r>
              <a:rPr lang="en-US" sz="2000" b="1" dirty="0">
                <a:latin typeface="Typewriter" panose="02020500000000000000"/>
              </a:rPr>
              <a:t> y </a:t>
            </a:r>
            <a:r>
              <a:rPr lang="en-US" sz="2000" b="1" dirty="0" err="1">
                <a:latin typeface="Typewriter" panose="02020500000000000000"/>
              </a:rPr>
              <a:t>políticos</a:t>
            </a:r>
            <a:r>
              <a:rPr lang="en-US" sz="2000" b="1" dirty="0">
                <a:latin typeface="Typewriter" panose="02020500000000000000"/>
              </a:rPr>
              <a:t> de </a:t>
            </a:r>
            <a:r>
              <a:rPr lang="en-US" sz="2000" b="1" dirty="0" err="1">
                <a:latin typeface="Typewriter" panose="02020500000000000000"/>
              </a:rPr>
              <a:t>los</a:t>
            </a:r>
            <a:r>
              <a:rPr lang="en-US" sz="2000" b="1" dirty="0">
                <a:latin typeface="Typewriter" panose="02020500000000000000"/>
              </a:rPr>
              <a:t> </a:t>
            </a:r>
            <a:r>
              <a:rPr lang="en-US" sz="2000" b="1" dirty="0" err="1">
                <a:latin typeface="Typewriter" panose="02020500000000000000"/>
              </a:rPr>
              <a:t>estados</a:t>
            </a:r>
            <a:r>
              <a:rPr lang="en-US" sz="2000" b="1" dirty="0">
                <a:latin typeface="Typewriter" panose="02020500000000000000"/>
              </a:rPr>
              <a:t> </a:t>
            </a:r>
            <a:r>
              <a:rPr lang="en-US" sz="2000" b="1" dirty="0" err="1">
                <a:latin typeface="Typewriter" panose="02020500000000000000"/>
              </a:rPr>
              <a:t>en</a:t>
            </a:r>
            <a:r>
              <a:rPr lang="en-US" sz="2000" b="1" dirty="0">
                <a:latin typeface="Typewriter" panose="02020500000000000000"/>
              </a:rPr>
              <a:t> la </a:t>
            </a:r>
            <a:r>
              <a:rPr lang="en-US" sz="2000" b="1" dirty="0" err="1">
                <a:latin typeface="Typewriter" panose="02020500000000000000"/>
              </a:rPr>
              <a:t>cantidad</a:t>
            </a:r>
            <a:r>
              <a:rPr lang="en-US" sz="2000" b="1" dirty="0">
                <a:latin typeface="Typewriter" panose="02020500000000000000"/>
              </a:rPr>
              <a:t> de </a:t>
            </a:r>
            <a:r>
              <a:rPr lang="en-US" sz="2000" b="1" dirty="0" err="1">
                <a:latin typeface="Typewriter" panose="02020500000000000000"/>
              </a:rPr>
              <a:t>víctimas</a:t>
            </a:r>
            <a:r>
              <a:rPr lang="en-US" sz="2000" b="1" dirty="0">
                <a:latin typeface="Typewriter" panose="02020500000000000000"/>
              </a:rPr>
              <a:t> </a:t>
            </a:r>
            <a:r>
              <a:rPr lang="en-US" sz="2000" b="1" dirty="0" err="1">
                <a:latin typeface="Typewriter" panose="02020500000000000000"/>
              </a:rPr>
              <a:t>por</a:t>
            </a:r>
            <a:r>
              <a:rPr lang="en-US" sz="2000" b="1" dirty="0">
                <a:latin typeface="Typewriter" panose="02020500000000000000"/>
              </a:rPr>
              <a:t> </a:t>
            </a:r>
            <a:r>
              <a:rPr lang="en-US" sz="2000" b="1" dirty="0" err="1">
                <a:latin typeface="Typewriter" panose="02020500000000000000"/>
              </a:rPr>
              <a:t>millón</a:t>
            </a:r>
            <a:r>
              <a:rPr lang="en-US" sz="2000" b="1" dirty="0">
                <a:latin typeface="Typewriter" panose="02020500000000000000"/>
              </a:rPr>
              <a:t> de </a:t>
            </a:r>
            <a:r>
              <a:rPr lang="en-US" sz="2000" b="1" dirty="0" err="1">
                <a:latin typeface="Typewriter" panose="02020500000000000000"/>
              </a:rPr>
              <a:t>habitantes</a:t>
            </a:r>
            <a:r>
              <a:rPr lang="en-US" sz="2000" b="1" dirty="0">
                <a:latin typeface="Typewriter" panose="02020500000000000000"/>
              </a:rPr>
              <a:t>?</a:t>
            </a:r>
          </a:p>
          <a:p>
            <a:pPr marL="285750" indent="-228600" algn="just">
              <a:lnSpc>
                <a:spcPct val="90000"/>
              </a:lnSpc>
              <a:spcAft>
                <a:spcPts val="600"/>
              </a:spcAft>
              <a:buFont typeface="Arial" panose="020B0604020202020204" pitchFamily="34" charset="0"/>
              <a:buChar char="•"/>
            </a:pPr>
            <a:endParaRPr lang="en-US" sz="2000" b="1" dirty="0">
              <a:latin typeface="Typewriter" panose="02020500000000000000"/>
            </a:endParaRPr>
          </a:p>
          <a:p>
            <a:pPr marL="285750" indent="-228600" algn="just">
              <a:lnSpc>
                <a:spcPct val="90000"/>
              </a:lnSpc>
              <a:spcAft>
                <a:spcPts val="600"/>
              </a:spcAft>
              <a:buFont typeface="Arial" panose="020B0604020202020204" pitchFamily="34" charset="0"/>
              <a:buChar char="•"/>
            </a:pPr>
            <a:r>
              <a:rPr lang="en-US" sz="2000" b="1" dirty="0">
                <a:latin typeface="Typewriter" panose="02020500000000000000"/>
              </a:rPr>
              <a:t>¿</a:t>
            </a:r>
            <a:r>
              <a:rPr lang="en-US" sz="2000" b="1" dirty="0" err="1">
                <a:latin typeface="Typewriter" panose="02020500000000000000"/>
              </a:rPr>
              <a:t>Cuáles</a:t>
            </a:r>
            <a:r>
              <a:rPr lang="en-US" sz="2000" b="1" dirty="0">
                <a:latin typeface="Typewriter" panose="02020500000000000000"/>
              </a:rPr>
              <a:t> son </a:t>
            </a:r>
            <a:r>
              <a:rPr lang="en-US" sz="2000" b="1" dirty="0" err="1">
                <a:latin typeface="Typewriter" panose="02020500000000000000"/>
              </a:rPr>
              <a:t>los</a:t>
            </a:r>
            <a:r>
              <a:rPr lang="en-US" sz="2000" b="1" dirty="0">
                <a:latin typeface="Typewriter" panose="02020500000000000000"/>
              </a:rPr>
              <a:t> </a:t>
            </a:r>
            <a:r>
              <a:rPr lang="en-US" sz="2000" b="1" dirty="0" err="1">
                <a:latin typeface="Typewriter" panose="02020500000000000000"/>
              </a:rPr>
              <a:t>estados</a:t>
            </a:r>
            <a:r>
              <a:rPr lang="en-US" sz="2000" b="1" dirty="0">
                <a:latin typeface="Typewriter" panose="02020500000000000000"/>
              </a:rPr>
              <a:t> con mayor </a:t>
            </a:r>
            <a:r>
              <a:rPr lang="en-US" sz="2000" b="1" dirty="0" err="1">
                <a:latin typeface="Typewriter" panose="02020500000000000000"/>
              </a:rPr>
              <a:t>cantidad</a:t>
            </a:r>
            <a:r>
              <a:rPr lang="en-US" sz="2000" b="1" dirty="0">
                <a:latin typeface="Typewriter" panose="02020500000000000000"/>
              </a:rPr>
              <a:t> de </a:t>
            </a:r>
            <a:r>
              <a:rPr lang="en-US" sz="2000" b="1" dirty="0" err="1">
                <a:latin typeface="Typewriter" panose="02020500000000000000"/>
              </a:rPr>
              <a:t>muertes</a:t>
            </a:r>
            <a:r>
              <a:rPr lang="en-US" sz="2000" b="1" dirty="0">
                <a:latin typeface="Typewriter" panose="02020500000000000000"/>
              </a:rPr>
              <a:t> </a:t>
            </a:r>
            <a:r>
              <a:rPr lang="en-US" sz="2000" b="1" dirty="0" err="1">
                <a:latin typeface="Typewriter" panose="02020500000000000000"/>
              </a:rPr>
              <a:t>por</a:t>
            </a:r>
            <a:r>
              <a:rPr lang="en-US" sz="2000" b="1" dirty="0">
                <a:latin typeface="Typewriter" panose="02020500000000000000"/>
              </a:rPr>
              <a:t> </a:t>
            </a:r>
            <a:r>
              <a:rPr lang="en-US" sz="2000" b="1" dirty="0" err="1">
                <a:latin typeface="Typewriter" panose="02020500000000000000"/>
              </a:rPr>
              <a:t>millón</a:t>
            </a:r>
            <a:r>
              <a:rPr lang="en-US" sz="2000" b="1" dirty="0">
                <a:latin typeface="Typewriter" panose="02020500000000000000"/>
              </a:rPr>
              <a:t> de </a:t>
            </a:r>
            <a:r>
              <a:rPr lang="en-US" sz="2000" b="1" dirty="0" err="1">
                <a:latin typeface="Typewriter" panose="02020500000000000000"/>
              </a:rPr>
              <a:t>habitantes</a:t>
            </a:r>
            <a:r>
              <a:rPr lang="en-US" sz="2000" b="1" dirty="0">
                <a:latin typeface="Typewriter" panose="02020500000000000000"/>
              </a:rPr>
              <a:t>?</a:t>
            </a:r>
          </a:p>
          <a:p>
            <a:pPr marL="285750" indent="-228600" algn="just">
              <a:lnSpc>
                <a:spcPct val="90000"/>
              </a:lnSpc>
              <a:spcAft>
                <a:spcPts val="600"/>
              </a:spcAft>
              <a:buFont typeface="Arial" panose="020B0604020202020204" pitchFamily="34" charset="0"/>
              <a:buChar char="•"/>
            </a:pPr>
            <a:endParaRPr lang="en-US" sz="2000" b="1" dirty="0">
              <a:latin typeface="Typewriter" panose="02020500000000000000"/>
            </a:endParaRPr>
          </a:p>
          <a:p>
            <a:pPr marL="285750" indent="-228600" algn="just">
              <a:lnSpc>
                <a:spcPct val="90000"/>
              </a:lnSpc>
              <a:spcAft>
                <a:spcPts val="600"/>
              </a:spcAft>
              <a:buFont typeface="Arial" panose="020B0604020202020204" pitchFamily="34" charset="0"/>
              <a:buChar char="•"/>
            </a:pPr>
            <a:r>
              <a:rPr lang="en-US" sz="2000" b="1" dirty="0">
                <a:latin typeface="Typewriter" panose="02020500000000000000"/>
              </a:rPr>
              <a:t>¿</a:t>
            </a:r>
            <a:r>
              <a:rPr lang="en-US" sz="2000" b="1" dirty="0" err="1">
                <a:latin typeface="Typewriter" panose="02020500000000000000"/>
              </a:rPr>
              <a:t>Cuáles</a:t>
            </a:r>
            <a:r>
              <a:rPr lang="en-US" sz="2000" b="1" dirty="0">
                <a:latin typeface="Typewriter" panose="02020500000000000000"/>
              </a:rPr>
              <a:t> son las </a:t>
            </a:r>
            <a:r>
              <a:rPr lang="en-US" sz="2000" b="1" dirty="0" err="1">
                <a:latin typeface="Typewriter" panose="02020500000000000000"/>
              </a:rPr>
              <a:t>circunstancias</a:t>
            </a:r>
            <a:r>
              <a:rPr lang="en-US" sz="2000" b="1" dirty="0">
                <a:latin typeface="Typewriter" panose="02020500000000000000"/>
              </a:rPr>
              <a:t> mas </a:t>
            </a:r>
            <a:r>
              <a:rPr lang="en-US" sz="2000" b="1" dirty="0" err="1">
                <a:latin typeface="Typewriter" panose="02020500000000000000"/>
              </a:rPr>
              <a:t>comunes</a:t>
            </a:r>
            <a:r>
              <a:rPr lang="en-US" sz="2000" b="1" dirty="0">
                <a:latin typeface="Typewriter" panose="02020500000000000000"/>
              </a:rPr>
              <a:t> del </a:t>
            </a:r>
            <a:r>
              <a:rPr lang="en-US" sz="2000" b="1" dirty="0" err="1">
                <a:latin typeface="Typewriter" panose="02020500000000000000"/>
              </a:rPr>
              <a:t>encuentro</a:t>
            </a:r>
            <a:r>
              <a:rPr lang="en-US" sz="2000" b="1" dirty="0">
                <a:latin typeface="Typewriter" panose="02020500000000000000"/>
              </a:rPr>
              <a:t> entre </a:t>
            </a:r>
            <a:r>
              <a:rPr lang="en-US" sz="2000" b="1" dirty="0" err="1">
                <a:latin typeface="Typewriter" panose="02020500000000000000"/>
              </a:rPr>
              <a:t>el</a:t>
            </a:r>
            <a:r>
              <a:rPr lang="en-US" sz="2000" b="1" dirty="0">
                <a:latin typeface="Typewriter" panose="02020500000000000000"/>
              </a:rPr>
              <a:t> civil y la </a:t>
            </a:r>
            <a:r>
              <a:rPr lang="en-US" sz="2000" b="1" dirty="0" err="1">
                <a:latin typeface="Typewriter" panose="02020500000000000000"/>
              </a:rPr>
              <a:t>policía</a:t>
            </a:r>
            <a:r>
              <a:rPr lang="en-US" sz="2000" b="1" dirty="0">
                <a:latin typeface="Typewriter" panose="02020500000000000000"/>
              </a:rPr>
              <a:t>?, ¿</a:t>
            </a:r>
            <a:r>
              <a:rPr lang="en-US" sz="2000" b="1" dirty="0" err="1">
                <a:latin typeface="Typewriter" panose="02020500000000000000"/>
              </a:rPr>
              <a:t>los</a:t>
            </a:r>
            <a:r>
              <a:rPr lang="en-US" sz="2000" b="1" dirty="0">
                <a:latin typeface="Typewriter" panose="02020500000000000000"/>
              </a:rPr>
              <a:t> </a:t>
            </a:r>
            <a:r>
              <a:rPr lang="en-US" sz="2000" b="1" dirty="0" err="1">
                <a:latin typeface="Typewriter" panose="02020500000000000000"/>
              </a:rPr>
              <a:t>civiles</a:t>
            </a:r>
            <a:r>
              <a:rPr lang="en-US" sz="2000" b="1" dirty="0">
                <a:latin typeface="Typewriter" panose="02020500000000000000"/>
              </a:rPr>
              <a:t> </a:t>
            </a:r>
            <a:r>
              <a:rPr lang="en-US" sz="2000" b="1" dirty="0" err="1">
                <a:latin typeface="Typewriter" panose="02020500000000000000"/>
              </a:rPr>
              <a:t>generalmente</a:t>
            </a:r>
            <a:r>
              <a:rPr lang="en-US" sz="2000" b="1" dirty="0">
                <a:latin typeface="Typewriter" panose="02020500000000000000"/>
              </a:rPr>
              <a:t> </a:t>
            </a:r>
            <a:r>
              <a:rPr lang="en-US" sz="2000" b="1" dirty="0" err="1">
                <a:latin typeface="Typewriter" panose="02020500000000000000"/>
              </a:rPr>
              <a:t>están</a:t>
            </a:r>
            <a:r>
              <a:rPr lang="en-US" sz="2000" b="1" dirty="0">
                <a:latin typeface="Typewriter" panose="02020500000000000000"/>
              </a:rPr>
              <a:t> </a:t>
            </a:r>
            <a:r>
              <a:rPr lang="en-US" sz="2000" b="1" dirty="0" err="1">
                <a:latin typeface="Typewriter" panose="02020500000000000000"/>
              </a:rPr>
              <a:t>armados</a:t>
            </a:r>
            <a:r>
              <a:rPr lang="en-US" sz="2000" b="1" dirty="0">
                <a:latin typeface="Typewriter" panose="02020500000000000000"/>
              </a:rPr>
              <a:t>?</a:t>
            </a:r>
          </a:p>
        </p:txBody>
      </p:sp>
      <p:pic>
        <p:nvPicPr>
          <p:cNvPr id="4" name="Imagen 3">
            <a:extLst>
              <a:ext uri="{FF2B5EF4-FFF2-40B4-BE49-F238E27FC236}">
                <a16:creationId xmlns:a16="http://schemas.microsoft.com/office/drawing/2014/main" id="{6ED7834C-E0B0-439D-9DFC-852326C173E4}"/>
              </a:ext>
            </a:extLst>
          </p:cNvPr>
          <p:cNvPicPr>
            <a:picLocks noChangeAspect="1"/>
          </p:cNvPicPr>
          <p:nvPr/>
        </p:nvPicPr>
        <p:blipFill>
          <a:blip r:embed="rId2"/>
          <a:stretch>
            <a:fillRect/>
          </a:stretch>
        </p:blipFill>
        <p:spPr>
          <a:xfrm>
            <a:off x="205655" y="152157"/>
            <a:ext cx="952500" cy="742950"/>
          </a:xfrm>
          <a:prstGeom prst="rect">
            <a:avLst/>
          </a:prstGeom>
        </p:spPr>
      </p:pic>
      <p:sp>
        <p:nvSpPr>
          <p:cNvPr id="6" name="Título 1">
            <a:extLst>
              <a:ext uri="{FF2B5EF4-FFF2-40B4-BE49-F238E27FC236}">
                <a16:creationId xmlns:a16="http://schemas.microsoft.com/office/drawing/2014/main" id="{0B29A41A-323A-443F-96FC-608409E746A6}"/>
              </a:ext>
            </a:extLst>
          </p:cNvPr>
          <p:cNvSpPr txBox="1">
            <a:spLocks/>
          </p:cNvSpPr>
          <p:nvPr/>
        </p:nvSpPr>
        <p:spPr>
          <a:xfrm>
            <a:off x="314326" y="952500"/>
            <a:ext cx="11511914" cy="51482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AR" sz="1600" dirty="0">
              <a:latin typeface="Typewriter" panose="02020500000000000000" pitchFamily="18" charset="0"/>
            </a:endParaRPr>
          </a:p>
        </p:txBody>
      </p:sp>
      <p:pic>
        <p:nvPicPr>
          <p:cNvPr id="3" name="Imagen 2" descr="Un dibujo en blanco y negro&#10;&#10;Descripción generada automáticamente con confianza media">
            <a:extLst>
              <a:ext uri="{FF2B5EF4-FFF2-40B4-BE49-F238E27FC236}">
                <a16:creationId xmlns:a16="http://schemas.microsoft.com/office/drawing/2014/main" id="{9D99B406-3449-7EDB-0139-4C9A79CD20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1474" y="0"/>
            <a:ext cx="2533646" cy="6858000"/>
          </a:xfrm>
          <a:prstGeom prst="rect">
            <a:avLst/>
          </a:prstGeom>
        </p:spPr>
      </p:pic>
      <p:sp>
        <p:nvSpPr>
          <p:cNvPr id="2" name="Marcador de número de diapositiva 1">
            <a:extLst>
              <a:ext uri="{FF2B5EF4-FFF2-40B4-BE49-F238E27FC236}">
                <a16:creationId xmlns:a16="http://schemas.microsoft.com/office/drawing/2014/main" id="{6021592C-A98F-14BA-5151-3796B1E1AA05}"/>
              </a:ext>
            </a:extLst>
          </p:cNvPr>
          <p:cNvSpPr>
            <a:spLocks noGrp="1"/>
          </p:cNvSpPr>
          <p:nvPr>
            <p:ph type="sldNum" sz="quarter" idx="12"/>
          </p:nvPr>
        </p:nvSpPr>
        <p:spPr/>
        <p:txBody>
          <a:bodyPr/>
          <a:lstStyle/>
          <a:p>
            <a:fld id="{E399F089-0C1D-48EB-BA22-1D9B88E18323}" type="slidenum">
              <a:rPr lang="es-AR" smtClean="0"/>
              <a:t>4</a:t>
            </a:fld>
            <a:endParaRPr lang="es-AR"/>
          </a:p>
        </p:txBody>
      </p:sp>
    </p:spTree>
    <p:extLst>
      <p:ext uri="{BB962C8B-B14F-4D97-AF65-F5344CB8AC3E}">
        <p14:creationId xmlns:p14="http://schemas.microsoft.com/office/powerpoint/2010/main" val="2248006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FDA4750-354F-A570-8B91-3246B0DD0D34}"/>
              </a:ext>
            </a:extLst>
          </p:cNvPr>
          <p:cNvSpPr>
            <a:spLocks noGrp="1"/>
          </p:cNvSpPr>
          <p:nvPr>
            <p:ph type="title"/>
          </p:nvPr>
        </p:nvSpPr>
        <p:spPr>
          <a:xfrm>
            <a:off x="193692" y="130629"/>
            <a:ext cx="5841832" cy="725690"/>
          </a:xfrm>
        </p:spPr>
        <p:txBody>
          <a:bodyPr vert="horz" lIns="91440" tIns="45720" rIns="91440" bIns="45720" rtlCol="0" anchor="b">
            <a:normAutofit/>
          </a:bodyPr>
          <a:lstStyle/>
          <a:p>
            <a:pPr algn="ctr"/>
            <a:r>
              <a:rPr lang="en-US" sz="4000" b="1" dirty="0">
                <a:solidFill>
                  <a:srgbClr val="FF0000"/>
                </a:solidFill>
                <a:latin typeface="+mn-lt"/>
              </a:rPr>
              <a:t>LINEA DE TIEMPO</a:t>
            </a:r>
          </a:p>
        </p:txBody>
      </p:sp>
      <p:pic>
        <p:nvPicPr>
          <p:cNvPr id="5" name="Marcador de contenido 4" descr="Imagen en blanco y negro de una señal de tránsito&#10;&#10;Descripción generada automáticamente con confianza baja">
            <a:extLst>
              <a:ext uri="{FF2B5EF4-FFF2-40B4-BE49-F238E27FC236}">
                <a16:creationId xmlns:a16="http://schemas.microsoft.com/office/drawing/2014/main" id="{EA6E13BA-7190-9F98-19AA-8298EFE9E65E}"/>
              </a:ext>
            </a:extLst>
          </p:cNvPr>
          <p:cNvPicPr>
            <a:picLocks noChangeAspect="1"/>
          </p:cNvPicPr>
          <p:nvPr/>
        </p:nvPicPr>
        <p:blipFill rotWithShape="1">
          <a:blip r:embed="rId2">
            <a:extLst>
              <a:ext uri="{28A0092B-C50C-407E-A947-70E740481C1C}">
                <a14:useLocalDpi xmlns:a14="http://schemas.microsoft.com/office/drawing/2010/main" val="0"/>
              </a:ext>
            </a:extLst>
          </a:blip>
          <a:srcRect l="15013" r="4151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graphicFrame>
        <p:nvGraphicFramePr>
          <p:cNvPr id="7" name="Diagrama 6">
            <a:extLst>
              <a:ext uri="{FF2B5EF4-FFF2-40B4-BE49-F238E27FC236}">
                <a16:creationId xmlns:a16="http://schemas.microsoft.com/office/drawing/2014/main" id="{7123B2B7-3129-49DA-4616-AF7E338015CA}"/>
              </a:ext>
            </a:extLst>
          </p:cNvPr>
          <p:cNvGraphicFramePr/>
          <p:nvPr>
            <p:extLst>
              <p:ext uri="{D42A27DB-BD31-4B8C-83A1-F6EECF244321}">
                <p14:modId xmlns:p14="http://schemas.microsoft.com/office/powerpoint/2010/main" val="3881237512"/>
              </p:ext>
            </p:extLst>
          </p:nvPr>
        </p:nvGraphicFramePr>
        <p:xfrm>
          <a:off x="193692" y="856318"/>
          <a:ext cx="7983356" cy="5912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Marcador de número de diapositiva 2">
            <a:extLst>
              <a:ext uri="{FF2B5EF4-FFF2-40B4-BE49-F238E27FC236}">
                <a16:creationId xmlns:a16="http://schemas.microsoft.com/office/drawing/2014/main" id="{B66BB34F-18FE-4536-651C-B0E18E9E15A9}"/>
              </a:ext>
            </a:extLst>
          </p:cNvPr>
          <p:cNvSpPr>
            <a:spLocks noGrp="1"/>
          </p:cNvSpPr>
          <p:nvPr>
            <p:ph type="sldNum" sz="quarter" idx="12"/>
          </p:nvPr>
        </p:nvSpPr>
        <p:spPr/>
        <p:txBody>
          <a:bodyPr/>
          <a:lstStyle/>
          <a:p>
            <a:fld id="{E399F089-0C1D-48EB-BA22-1D9B88E18323}" type="slidenum">
              <a:rPr lang="es-AR" smtClean="0"/>
              <a:t>5</a:t>
            </a:fld>
            <a:endParaRPr lang="es-AR"/>
          </a:p>
        </p:txBody>
      </p:sp>
    </p:spTree>
    <p:extLst>
      <p:ext uri="{BB962C8B-B14F-4D97-AF65-F5344CB8AC3E}">
        <p14:creationId xmlns:p14="http://schemas.microsoft.com/office/powerpoint/2010/main" val="43019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D34544-399F-9B30-F225-AB96EBAAF086}"/>
              </a:ext>
            </a:extLst>
          </p:cNvPr>
          <p:cNvSpPr>
            <a:spLocks noGrp="1"/>
          </p:cNvSpPr>
          <p:nvPr>
            <p:ph type="title"/>
          </p:nvPr>
        </p:nvSpPr>
        <p:spPr>
          <a:xfrm>
            <a:off x="457204" y="92123"/>
            <a:ext cx="6014031" cy="1325563"/>
          </a:xfrm>
        </p:spPr>
        <p:txBody>
          <a:bodyPr vert="horz" lIns="91440" tIns="45720" rIns="91440" bIns="45720" rtlCol="0" anchor="ctr">
            <a:normAutofit/>
          </a:bodyPr>
          <a:lstStyle/>
          <a:p>
            <a:r>
              <a:rPr lang="es-ES" b="1" dirty="0">
                <a:solidFill>
                  <a:srgbClr val="FF0000"/>
                </a:solidFill>
                <a:latin typeface="+mn-lt"/>
              </a:rPr>
              <a:t>OBJETIVOS DEL MODELO</a:t>
            </a:r>
            <a:endParaRPr lang="en-US" b="1" dirty="0">
              <a:solidFill>
                <a:srgbClr val="FF0000"/>
              </a:solidFill>
              <a:latin typeface="+mn-lt"/>
            </a:endParaRPr>
          </a:p>
        </p:txBody>
      </p:sp>
      <p:sp>
        <p:nvSpPr>
          <p:cNvPr id="12" name="Título 1">
            <a:extLst>
              <a:ext uri="{FF2B5EF4-FFF2-40B4-BE49-F238E27FC236}">
                <a16:creationId xmlns:a16="http://schemas.microsoft.com/office/drawing/2014/main" id="{FCF06CAC-138A-4A0C-F44D-C2469ADE5CBB}"/>
              </a:ext>
            </a:extLst>
          </p:cNvPr>
          <p:cNvSpPr txBox="1">
            <a:spLocks/>
          </p:cNvSpPr>
          <p:nvPr/>
        </p:nvSpPr>
        <p:spPr>
          <a:xfrm>
            <a:off x="762000" y="1417686"/>
            <a:ext cx="5314543" cy="4237252"/>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spcAft>
                <a:spcPts val="600"/>
              </a:spcAft>
            </a:pPr>
            <a:r>
              <a:rPr lang="en-US" sz="2400" b="1" dirty="0">
                <a:latin typeface="Typewriter" panose="02020500000000000000"/>
                <a:ea typeface="+mn-ea"/>
                <a:cs typeface="+mn-cs"/>
              </a:rPr>
              <a:t>Se </a:t>
            </a:r>
            <a:r>
              <a:rPr lang="en-US" sz="2400" b="1" dirty="0" err="1">
                <a:latin typeface="Typewriter" panose="02020500000000000000"/>
                <a:ea typeface="+mn-ea"/>
                <a:cs typeface="+mn-cs"/>
              </a:rPr>
              <a:t>pretende</a:t>
            </a:r>
            <a:r>
              <a:rPr lang="en-US" sz="2400" b="1" dirty="0">
                <a:latin typeface="Typewriter" panose="02020500000000000000"/>
                <a:ea typeface="+mn-ea"/>
                <a:cs typeface="+mn-cs"/>
              </a:rPr>
              <a:t> </a:t>
            </a:r>
            <a:r>
              <a:rPr lang="en-US" sz="2400" b="1" dirty="0" err="1">
                <a:latin typeface="Typewriter" panose="02020500000000000000"/>
                <a:ea typeface="+mn-ea"/>
                <a:cs typeface="+mn-cs"/>
              </a:rPr>
              <a:t>estimar</a:t>
            </a:r>
            <a:r>
              <a:rPr lang="en-US" sz="2400" b="1" dirty="0">
                <a:latin typeface="Typewriter" panose="02020500000000000000"/>
                <a:ea typeface="+mn-ea"/>
                <a:cs typeface="+mn-cs"/>
              </a:rPr>
              <a:t> la </a:t>
            </a:r>
            <a:r>
              <a:rPr lang="en-US" sz="2400" b="1" dirty="0" err="1">
                <a:latin typeface="Typewriter" panose="02020500000000000000"/>
                <a:ea typeface="+mn-ea"/>
                <a:cs typeface="+mn-cs"/>
              </a:rPr>
              <a:t>probabilidad</a:t>
            </a:r>
            <a:r>
              <a:rPr lang="en-US" sz="2400" b="1" dirty="0">
                <a:latin typeface="Typewriter" panose="02020500000000000000"/>
                <a:ea typeface="+mn-ea"/>
                <a:cs typeface="+mn-cs"/>
              </a:rPr>
              <a:t> de </a:t>
            </a:r>
            <a:r>
              <a:rPr lang="en-US" sz="2400" b="1" dirty="0" err="1">
                <a:latin typeface="Typewriter" panose="02020500000000000000"/>
                <a:ea typeface="+mn-ea"/>
                <a:cs typeface="+mn-cs"/>
              </a:rPr>
              <a:t>ocurrencia</a:t>
            </a:r>
            <a:r>
              <a:rPr lang="en-US" sz="2400" b="1" dirty="0">
                <a:latin typeface="Typewriter" panose="02020500000000000000"/>
                <a:ea typeface="+mn-ea"/>
                <a:cs typeface="+mn-cs"/>
              </a:rPr>
              <a:t> de que </a:t>
            </a:r>
            <a:r>
              <a:rPr lang="en-US" sz="2400" b="1" dirty="0" err="1">
                <a:latin typeface="Typewriter" panose="02020500000000000000"/>
                <a:ea typeface="+mn-ea"/>
                <a:cs typeface="+mn-cs"/>
              </a:rPr>
              <a:t>una</a:t>
            </a:r>
            <a:r>
              <a:rPr lang="en-US" sz="2400" b="1" dirty="0">
                <a:latin typeface="Typewriter" panose="02020500000000000000"/>
                <a:ea typeface="+mn-ea"/>
                <a:cs typeface="+mn-cs"/>
              </a:rPr>
              <a:t> persona civil que </a:t>
            </a:r>
            <a:r>
              <a:rPr lang="en-US" sz="2400" b="1" dirty="0" err="1">
                <a:latin typeface="Typewriter" panose="02020500000000000000"/>
                <a:ea typeface="+mn-ea"/>
                <a:cs typeface="+mn-cs"/>
              </a:rPr>
              <a:t>muere</a:t>
            </a:r>
            <a:r>
              <a:rPr lang="en-US" sz="2400" b="1" dirty="0">
                <a:latin typeface="Typewriter" panose="02020500000000000000"/>
                <a:ea typeface="+mn-ea"/>
                <a:cs typeface="+mn-cs"/>
              </a:rPr>
              <a:t> a manos de la </a:t>
            </a:r>
            <a:r>
              <a:rPr lang="en-US" sz="2400" b="1" dirty="0" err="1">
                <a:latin typeface="Typewriter" panose="02020500000000000000"/>
                <a:ea typeface="+mn-ea"/>
                <a:cs typeface="+mn-cs"/>
              </a:rPr>
              <a:t>policía</a:t>
            </a:r>
            <a:r>
              <a:rPr lang="en-US" sz="2400" b="1" dirty="0">
                <a:latin typeface="Typewriter" panose="02020500000000000000"/>
                <a:ea typeface="+mn-ea"/>
                <a:cs typeface="+mn-cs"/>
              </a:rPr>
              <a:t> </a:t>
            </a:r>
            <a:r>
              <a:rPr lang="en-US" sz="2400" b="1" dirty="0" err="1">
                <a:latin typeface="Typewriter" panose="02020500000000000000"/>
                <a:ea typeface="+mn-ea"/>
                <a:cs typeface="+mn-cs"/>
              </a:rPr>
              <a:t>en</a:t>
            </a:r>
            <a:r>
              <a:rPr lang="en-US" sz="2400" b="1" dirty="0">
                <a:latin typeface="Typewriter" panose="02020500000000000000"/>
                <a:ea typeface="+mn-ea"/>
                <a:cs typeface="+mn-cs"/>
              </a:rPr>
              <a:t> EEUU </a:t>
            </a:r>
            <a:r>
              <a:rPr lang="en-US" sz="2400" b="1" dirty="0" err="1">
                <a:latin typeface="Typewriter" panose="02020500000000000000"/>
                <a:ea typeface="+mn-ea"/>
                <a:cs typeface="+mn-cs"/>
              </a:rPr>
              <a:t>posea</a:t>
            </a:r>
            <a:r>
              <a:rPr lang="en-US" sz="2400" b="1" dirty="0">
                <a:latin typeface="Typewriter" panose="02020500000000000000"/>
                <a:ea typeface="+mn-ea"/>
                <a:cs typeface="+mn-cs"/>
              </a:rPr>
              <a:t> </a:t>
            </a:r>
            <a:r>
              <a:rPr lang="en-US" sz="2400" b="1" dirty="0" err="1">
                <a:latin typeface="Typewriter" panose="02020500000000000000"/>
                <a:ea typeface="+mn-ea"/>
                <a:cs typeface="+mn-cs"/>
              </a:rPr>
              <a:t>una</a:t>
            </a:r>
            <a:r>
              <a:rPr lang="en-US" sz="2400" b="1" dirty="0">
                <a:latin typeface="Typewriter" panose="02020500000000000000"/>
                <a:ea typeface="+mn-ea"/>
                <a:cs typeface="+mn-cs"/>
              </a:rPr>
              <a:t> </a:t>
            </a:r>
            <a:r>
              <a:rPr lang="en-US" sz="2400" b="1" dirty="0" err="1">
                <a:latin typeface="Typewriter" panose="02020500000000000000"/>
                <a:ea typeface="+mn-ea"/>
                <a:cs typeface="+mn-cs"/>
              </a:rPr>
              <a:t>enfermedad</a:t>
            </a:r>
            <a:r>
              <a:rPr lang="en-US" sz="2400" b="1" dirty="0">
                <a:latin typeface="Typewriter" panose="02020500000000000000"/>
                <a:ea typeface="+mn-ea"/>
                <a:cs typeface="+mn-cs"/>
              </a:rPr>
              <a:t> mental.</a:t>
            </a:r>
          </a:p>
          <a:p>
            <a:pPr indent="-228600" algn="just">
              <a:spcAft>
                <a:spcPts val="600"/>
              </a:spcAft>
              <a:buFont typeface="Arial" panose="020B0604020202020204" pitchFamily="34" charset="0"/>
              <a:buChar char="•"/>
            </a:pPr>
            <a:endParaRPr lang="en-US" sz="1500" dirty="0">
              <a:latin typeface="+mn-lt"/>
              <a:ea typeface="+mn-ea"/>
              <a:cs typeface="+mn-cs"/>
            </a:endParaRPr>
          </a:p>
          <a:p>
            <a:pPr algn="just">
              <a:spcAft>
                <a:spcPts val="600"/>
              </a:spcAft>
            </a:pPr>
            <a:r>
              <a:rPr lang="en-US" sz="2000" dirty="0" err="1">
                <a:latin typeface="+mn-lt"/>
                <a:ea typeface="+mn-ea"/>
                <a:cs typeface="+mn-cs"/>
              </a:rPr>
              <a:t>Específicamente</a:t>
            </a:r>
            <a:r>
              <a:rPr lang="en-US" sz="2000" dirty="0">
                <a:latin typeface="+mn-lt"/>
                <a:ea typeface="+mn-ea"/>
                <a:cs typeface="+mn-cs"/>
              </a:rPr>
              <a:t>, y a </a:t>
            </a:r>
            <a:r>
              <a:rPr lang="en-US" sz="2000" dirty="0" err="1">
                <a:latin typeface="+mn-lt"/>
                <a:ea typeface="+mn-ea"/>
                <a:cs typeface="+mn-cs"/>
              </a:rPr>
              <a:t>los</a:t>
            </a:r>
            <a:r>
              <a:rPr lang="en-US" sz="2000" dirty="0">
                <a:latin typeface="+mn-lt"/>
                <a:ea typeface="+mn-ea"/>
                <a:cs typeface="+mn-cs"/>
              </a:rPr>
              <a:t> </a:t>
            </a:r>
            <a:r>
              <a:rPr lang="en-US" sz="2000" dirty="0" err="1">
                <a:latin typeface="+mn-lt"/>
                <a:ea typeface="+mn-ea"/>
                <a:cs typeface="+mn-cs"/>
              </a:rPr>
              <a:t>efectos</a:t>
            </a:r>
            <a:r>
              <a:rPr lang="en-US" sz="2000" dirty="0">
                <a:latin typeface="+mn-lt"/>
                <a:ea typeface="+mn-ea"/>
                <a:cs typeface="+mn-cs"/>
              </a:rPr>
              <a:t> de </a:t>
            </a:r>
            <a:r>
              <a:rPr lang="en-US" sz="2000" dirty="0" err="1">
                <a:latin typeface="+mn-lt"/>
                <a:ea typeface="+mn-ea"/>
                <a:cs typeface="+mn-cs"/>
              </a:rPr>
              <a:t>resaltar</a:t>
            </a:r>
            <a:r>
              <a:rPr lang="en-US" sz="2000" dirty="0">
                <a:latin typeface="+mn-lt"/>
                <a:ea typeface="+mn-ea"/>
                <a:cs typeface="+mn-cs"/>
              </a:rPr>
              <a:t> </a:t>
            </a:r>
            <a:r>
              <a:rPr lang="en-US" sz="2000" dirty="0" err="1">
                <a:latin typeface="+mn-lt"/>
                <a:ea typeface="+mn-ea"/>
                <a:cs typeface="+mn-cs"/>
              </a:rPr>
              <a:t>una</a:t>
            </a:r>
            <a:r>
              <a:rPr lang="en-US" sz="2000" dirty="0">
                <a:latin typeface="+mn-lt"/>
                <a:ea typeface="+mn-ea"/>
                <a:cs typeface="+mn-cs"/>
              </a:rPr>
              <a:t> </a:t>
            </a:r>
            <a:r>
              <a:rPr lang="en-US" sz="2000" dirty="0" err="1">
                <a:latin typeface="+mn-lt"/>
                <a:ea typeface="+mn-ea"/>
                <a:cs typeface="+mn-cs"/>
              </a:rPr>
              <a:t>situación</a:t>
            </a:r>
            <a:r>
              <a:rPr lang="en-US" sz="2000" dirty="0">
                <a:latin typeface="+mn-lt"/>
                <a:ea typeface="+mn-ea"/>
                <a:cs typeface="+mn-cs"/>
              </a:rPr>
              <a:t> poco </a:t>
            </a:r>
            <a:r>
              <a:rPr lang="en-US" sz="2000" dirty="0" err="1">
                <a:latin typeface="+mn-lt"/>
                <a:ea typeface="+mn-ea"/>
                <a:cs typeface="+mn-cs"/>
              </a:rPr>
              <a:t>considerada</a:t>
            </a:r>
            <a:r>
              <a:rPr lang="en-US" sz="2000" dirty="0">
                <a:latin typeface="+mn-lt"/>
                <a:ea typeface="+mn-ea"/>
                <a:cs typeface="+mn-cs"/>
              </a:rPr>
              <a:t> </a:t>
            </a:r>
            <a:r>
              <a:rPr lang="en-US" sz="2000" dirty="0" err="1">
                <a:latin typeface="+mn-lt"/>
                <a:ea typeface="+mn-ea"/>
                <a:cs typeface="+mn-cs"/>
              </a:rPr>
              <a:t>relacionada</a:t>
            </a:r>
            <a:r>
              <a:rPr lang="en-US" sz="2000" dirty="0">
                <a:latin typeface="+mn-lt"/>
                <a:ea typeface="+mn-ea"/>
                <a:cs typeface="+mn-cs"/>
              </a:rPr>
              <a:t> a </a:t>
            </a:r>
            <a:r>
              <a:rPr lang="en-US" sz="2000" dirty="0" err="1">
                <a:latin typeface="+mn-lt"/>
                <a:ea typeface="+mn-ea"/>
                <a:cs typeface="+mn-cs"/>
              </a:rPr>
              <a:t>esta</a:t>
            </a:r>
            <a:r>
              <a:rPr lang="en-US" sz="2000" dirty="0">
                <a:latin typeface="+mn-lt"/>
                <a:ea typeface="+mn-ea"/>
                <a:cs typeface="+mn-cs"/>
              </a:rPr>
              <a:t> </a:t>
            </a:r>
            <a:r>
              <a:rPr lang="en-US" sz="2000" dirty="0" err="1">
                <a:latin typeface="+mn-lt"/>
                <a:ea typeface="+mn-ea"/>
                <a:cs typeface="+mn-cs"/>
              </a:rPr>
              <a:t>problemática</a:t>
            </a:r>
            <a:r>
              <a:rPr lang="en-US" sz="2000" dirty="0">
                <a:latin typeface="+mn-lt"/>
                <a:ea typeface="+mn-ea"/>
                <a:cs typeface="+mn-cs"/>
              </a:rPr>
              <a:t> social, </a:t>
            </a:r>
            <a:r>
              <a:rPr lang="en-US" sz="2000" dirty="0" err="1">
                <a:latin typeface="+mn-lt"/>
                <a:ea typeface="+mn-ea"/>
                <a:cs typeface="+mn-cs"/>
              </a:rPr>
              <a:t>los</a:t>
            </a:r>
            <a:r>
              <a:rPr lang="en-US" sz="2000" dirty="0">
                <a:latin typeface="+mn-lt"/>
                <a:ea typeface="+mn-ea"/>
                <a:cs typeface="+mn-cs"/>
              </a:rPr>
              <a:t> </a:t>
            </a:r>
            <a:r>
              <a:rPr lang="en-US" sz="2000" dirty="0" err="1">
                <a:latin typeface="+mn-lt"/>
                <a:ea typeface="+mn-ea"/>
                <a:cs typeface="+mn-cs"/>
              </a:rPr>
              <a:t>análisis</a:t>
            </a:r>
            <a:r>
              <a:rPr lang="en-US" sz="2000" dirty="0">
                <a:latin typeface="+mn-lt"/>
                <a:ea typeface="+mn-ea"/>
                <a:cs typeface="+mn-cs"/>
              </a:rPr>
              <a:t> se </a:t>
            </a:r>
            <a:r>
              <a:rPr lang="en-US" sz="2000" dirty="0" err="1">
                <a:latin typeface="+mn-lt"/>
                <a:ea typeface="+mn-ea"/>
                <a:cs typeface="+mn-cs"/>
              </a:rPr>
              <a:t>centrarán</a:t>
            </a:r>
            <a:r>
              <a:rPr lang="en-US" sz="2000" dirty="0">
                <a:latin typeface="+mn-lt"/>
                <a:ea typeface="+mn-ea"/>
                <a:cs typeface="+mn-cs"/>
              </a:rPr>
              <a:t> </a:t>
            </a:r>
            <a:r>
              <a:rPr lang="en-US" sz="2000" dirty="0" err="1">
                <a:latin typeface="+mn-lt"/>
                <a:ea typeface="+mn-ea"/>
                <a:cs typeface="+mn-cs"/>
              </a:rPr>
              <a:t>en</a:t>
            </a:r>
            <a:r>
              <a:rPr lang="en-US" sz="2000" dirty="0">
                <a:latin typeface="+mn-lt"/>
                <a:ea typeface="+mn-ea"/>
                <a:cs typeface="+mn-cs"/>
              </a:rPr>
              <a:t> la </a:t>
            </a:r>
            <a:r>
              <a:rPr lang="en-US" sz="2000" dirty="0" err="1">
                <a:latin typeface="+mn-lt"/>
                <a:ea typeface="+mn-ea"/>
                <a:cs typeface="+mn-cs"/>
              </a:rPr>
              <a:t>condición</a:t>
            </a:r>
            <a:r>
              <a:rPr lang="en-US" sz="2000" dirty="0">
                <a:latin typeface="+mn-lt"/>
                <a:ea typeface="+mn-ea"/>
                <a:cs typeface="+mn-cs"/>
              </a:rPr>
              <a:t> de </a:t>
            </a:r>
            <a:r>
              <a:rPr lang="en-US" sz="2000" dirty="0" err="1">
                <a:latin typeface="+mn-lt"/>
                <a:ea typeface="+mn-ea"/>
                <a:cs typeface="+mn-cs"/>
              </a:rPr>
              <a:t>si</a:t>
            </a:r>
            <a:r>
              <a:rPr lang="en-US" sz="2000" dirty="0">
                <a:latin typeface="+mn-lt"/>
                <a:ea typeface="+mn-ea"/>
                <a:cs typeface="+mn-cs"/>
              </a:rPr>
              <a:t> la </a:t>
            </a:r>
            <a:r>
              <a:rPr lang="en-US" sz="2000" dirty="0" err="1">
                <a:latin typeface="+mn-lt"/>
                <a:ea typeface="+mn-ea"/>
                <a:cs typeface="+mn-cs"/>
              </a:rPr>
              <a:t>victima</a:t>
            </a:r>
            <a:r>
              <a:rPr lang="en-US" sz="2000" dirty="0">
                <a:latin typeface="+mn-lt"/>
                <a:ea typeface="+mn-ea"/>
                <a:cs typeface="+mn-cs"/>
              </a:rPr>
              <a:t> </a:t>
            </a:r>
            <a:r>
              <a:rPr lang="en-US" sz="2000" dirty="0" err="1">
                <a:latin typeface="+mn-lt"/>
                <a:ea typeface="+mn-ea"/>
                <a:cs typeface="+mn-cs"/>
              </a:rPr>
              <a:t>poseía</a:t>
            </a:r>
            <a:r>
              <a:rPr lang="en-US" sz="2000" dirty="0">
                <a:latin typeface="+mn-lt"/>
                <a:ea typeface="+mn-ea"/>
                <a:cs typeface="+mn-cs"/>
              </a:rPr>
              <a:t> </a:t>
            </a:r>
            <a:r>
              <a:rPr lang="en-US" sz="2000" dirty="0" err="1">
                <a:latin typeface="+mn-lt"/>
                <a:ea typeface="+mn-ea"/>
                <a:cs typeface="+mn-cs"/>
              </a:rPr>
              <a:t>una</a:t>
            </a:r>
            <a:r>
              <a:rPr lang="en-US" sz="2000" dirty="0">
                <a:latin typeface="+mn-lt"/>
                <a:ea typeface="+mn-ea"/>
                <a:cs typeface="+mn-cs"/>
              </a:rPr>
              <a:t> </a:t>
            </a:r>
            <a:r>
              <a:rPr lang="en-US" sz="2000" dirty="0" err="1">
                <a:latin typeface="+mn-lt"/>
                <a:ea typeface="+mn-ea"/>
                <a:cs typeface="+mn-cs"/>
              </a:rPr>
              <a:t>enfermedad</a:t>
            </a:r>
            <a:r>
              <a:rPr lang="en-US" sz="2000" dirty="0">
                <a:latin typeface="+mn-lt"/>
                <a:ea typeface="+mn-ea"/>
                <a:cs typeface="+mn-cs"/>
              </a:rPr>
              <a:t> mental al </a:t>
            </a:r>
            <a:r>
              <a:rPr lang="en-US" sz="2000" dirty="0" err="1">
                <a:latin typeface="+mn-lt"/>
                <a:ea typeface="+mn-ea"/>
                <a:cs typeface="+mn-cs"/>
              </a:rPr>
              <a:t>momento</a:t>
            </a:r>
            <a:r>
              <a:rPr lang="en-US" sz="2000" dirty="0">
                <a:latin typeface="+mn-lt"/>
                <a:ea typeface="+mn-ea"/>
                <a:cs typeface="+mn-cs"/>
              </a:rPr>
              <a:t> del </a:t>
            </a:r>
            <a:r>
              <a:rPr lang="en-US" sz="2000" dirty="0" err="1">
                <a:latin typeface="+mn-lt"/>
                <a:ea typeface="+mn-ea"/>
                <a:cs typeface="+mn-cs"/>
              </a:rPr>
              <a:t>encuentro</a:t>
            </a:r>
            <a:r>
              <a:rPr lang="en-US" sz="2000" dirty="0">
                <a:latin typeface="+mn-lt"/>
                <a:ea typeface="+mn-ea"/>
                <a:cs typeface="+mn-cs"/>
              </a:rPr>
              <a:t> con la </a:t>
            </a:r>
            <a:r>
              <a:rPr lang="en-US" sz="2000" dirty="0" err="1">
                <a:latin typeface="+mn-lt"/>
                <a:ea typeface="+mn-ea"/>
                <a:cs typeface="+mn-cs"/>
              </a:rPr>
              <a:t>policía</a:t>
            </a:r>
            <a:r>
              <a:rPr lang="en-US" sz="2000" dirty="0">
                <a:latin typeface="+mn-lt"/>
                <a:ea typeface="+mn-ea"/>
                <a:cs typeface="+mn-cs"/>
              </a:rPr>
              <a:t>, a </a:t>
            </a:r>
            <a:r>
              <a:rPr lang="en-US" sz="2000" dirty="0" err="1">
                <a:latin typeface="+mn-lt"/>
                <a:ea typeface="+mn-ea"/>
                <a:cs typeface="+mn-cs"/>
              </a:rPr>
              <a:t>los</a:t>
            </a:r>
            <a:r>
              <a:rPr lang="en-US" sz="2000" dirty="0">
                <a:latin typeface="+mn-lt"/>
                <a:ea typeface="+mn-ea"/>
                <a:cs typeface="+mn-cs"/>
              </a:rPr>
              <a:t> </a:t>
            </a:r>
            <a:r>
              <a:rPr lang="en-US" sz="2000" dirty="0" err="1">
                <a:latin typeface="+mn-lt"/>
                <a:ea typeface="+mn-ea"/>
                <a:cs typeface="+mn-cs"/>
              </a:rPr>
              <a:t>efectos</a:t>
            </a:r>
            <a:r>
              <a:rPr lang="en-US" sz="2000" dirty="0">
                <a:latin typeface="+mn-lt"/>
                <a:ea typeface="+mn-ea"/>
                <a:cs typeface="+mn-cs"/>
              </a:rPr>
              <a:t> de que la </a:t>
            </a:r>
            <a:r>
              <a:rPr lang="en-US" sz="2000" dirty="0" err="1">
                <a:latin typeface="+mn-lt"/>
                <a:ea typeface="+mn-ea"/>
                <a:cs typeface="+mn-cs"/>
              </a:rPr>
              <a:t>información</a:t>
            </a:r>
            <a:r>
              <a:rPr lang="en-US" sz="2000" dirty="0">
                <a:latin typeface="+mn-lt"/>
                <a:ea typeface="+mn-ea"/>
                <a:cs typeface="+mn-cs"/>
              </a:rPr>
              <a:t> y </a:t>
            </a:r>
            <a:r>
              <a:rPr lang="en-US" sz="2000" dirty="0" err="1">
                <a:latin typeface="+mn-lt"/>
                <a:ea typeface="+mn-ea"/>
                <a:cs typeface="+mn-cs"/>
              </a:rPr>
              <a:t>conclusiones</a:t>
            </a:r>
            <a:r>
              <a:rPr lang="en-US" sz="2000" dirty="0">
                <a:latin typeface="+mn-lt"/>
                <a:ea typeface="+mn-ea"/>
                <a:cs typeface="+mn-cs"/>
              </a:rPr>
              <a:t> </a:t>
            </a:r>
            <a:r>
              <a:rPr lang="en-US" sz="2000" dirty="0" err="1">
                <a:latin typeface="+mn-lt"/>
                <a:ea typeface="+mn-ea"/>
                <a:cs typeface="+mn-cs"/>
              </a:rPr>
              <a:t>obtenidas</a:t>
            </a:r>
            <a:r>
              <a:rPr lang="en-US" sz="2000" dirty="0">
                <a:latin typeface="+mn-lt"/>
                <a:ea typeface="+mn-ea"/>
                <a:cs typeface="+mn-cs"/>
              </a:rPr>
              <a:t> </a:t>
            </a:r>
            <a:r>
              <a:rPr lang="en-US" sz="2000" dirty="0" err="1">
                <a:latin typeface="+mn-lt"/>
                <a:ea typeface="+mn-ea"/>
                <a:cs typeface="+mn-cs"/>
              </a:rPr>
              <a:t>sean</a:t>
            </a:r>
            <a:r>
              <a:rPr lang="en-US" sz="2000" dirty="0">
                <a:latin typeface="+mn-lt"/>
                <a:ea typeface="+mn-ea"/>
                <a:cs typeface="+mn-cs"/>
              </a:rPr>
              <a:t> de </a:t>
            </a:r>
            <a:r>
              <a:rPr lang="en-US" sz="2000" dirty="0" err="1">
                <a:latin typeface="+mn-lt"/>
                <a:ea typeface="+mn-ea"/>
                <a:cs typeface="+mn-cs"/>
              </a:rPr>
              <a:t>utilidad</a:t>
            </a:r>
            <a:r>
              <a:rPr lang="en-US" sz="2000" dirty="0">
                <a:latin typeface="+mn-lt"/>
                <a:ea typeface="+mn-ea"/>
                <a:cs typeface="+mn-cs"/>
              </a:rPr>
              <a:t> para </a:t>
            </a:r>
            <a:r>
              <a:rPr lang="en-US" sz="2000" dirty="0" err="1">
                <a:latin typeface="+mn-lt"/>
                <a:ea typeface="+mn-ea"/>
                <a:cs typeface="+mn-cs"/>
              </a:rPr>
              <a:t>entes</a:t>
            </a:r>
            <a:r>
              <a:rPr lang="en-US" sz="2000" dirty="0">
                <a:latin typeface="+mn-lt"/>
                <a:ea typeface="+mn-ea"/>
                <a:cs typeface="+mn-cs"/>
              </a:rPr>
              <a:t> </a:t>
            </a:r>
            <a:r>
              <a:rPr lang="en-US" sz="2000" dirty="0" err="1">
                <a:latin typeface="+mn-lt"/>
                <a:ea typeface="+mn-ea"/>
                <a:cs typeface="+mn-cs"/>
              </a:rPr>
              <a:t>gubernamentales</a:t>
            </a:r>
            <a:r>
              <a:rPr lang="en-US" sz="2000" dirty="0">
                <a:latin typeface="+mn-lt"/>
                <a:ea typeface="+mn-ea"/>
                <a:cs typeface="+mn-cs"/>
              </a:rPr>
              <a:t> o </a:t>
            </a:r>
            <a:r>
              <a:rPr lang="en-US" sz="2000" dirty="0" err="1">
                <a:latin typeface="+mn-lt"/>
                <a:ea typeface="+mn-ea"/>
                <a:cs typeface="+mn-cs"/>
              </a:rPr>
              <a:t>asociaciones</a:t>
            </a:r>
            <a:r>
              <a:rPr lang="en-US" sz="2000" dirty="0">
                <a:latin typeface="+mn-lt"/>
                <a:ea typeface="+mn-ea"/>
                <a:cs typeface="+mn-cs"/>
              </a:rPr>
              <a:t> sin fines de </a:t>
            </a:r>
            <a:r>
              <a:rPr lang="en-US" sz="2000" dirty="0" err="1">
                <a:latin typeface="+mn-lt"/>
                <a:ea typeface="+mn-ea"/>
                <a:cs typeface="+mn-cs"/>
              </a:rPr>
              <a:t>lucro</a:t>
            </a:r>
            <a:r>
              <a:rPr lang="en-US" sz="2000" dirty="0">
                <a:latin typeface="+mn-lt"/>
                <a:ea typeface="+mn-ea"/>
                <a:cs typeface="+mn-cs"/>
              </a:rPr>
              <a:t>, con </a:t>
            </a:r>
            <a:r>
              <a:rPr lang="en-US" sz="2000" dirty="0" err="1">
                <a:latin typeface="+mn-lt"/>
                <a:ea typeface="+mn-ea"/>
                <a:cs typeface="+mn-cs"/>
              </a:rPr>
              <a:t>el</a:t>
            </a:r>
            <a:r>
              <a:rPr lang="en-US" sz="2000" dirty="0">
                <a:latin typeface="+mn-lt"/>
                <a:ea typeface="+mn-ea"/>
                <a:cs typeface="+mn-cs"/>
              </a:rPr>
              <a:t> </a:t>
            </a:r>
            <a:r>
              <a:rPr lang="en-US" sz="2000" dirty="0" err="1">
                <a:latin typeface="+mn-lt"/>
                <a:ea typeface="+mn-ea"/>
                <a:cs typeface="+mn-cs"/>
              </a:rPr>
              <a:t>objetivo</a:t>
            </a:r>
            <a:r>
              <a:rPr lang="en-US" sz="2000" dirty="0">
                <a:latin typeface="+mn-lt"/>
                <a:ea typeface="+mn-ea"/>
                <a:cs typeface="+mn-cs"/>
              </a:rPr>
              <a:t> de </a:t>
            </a:r>
            <a:r>
              <a:rPr lang="en-US" sz="2000" dirty="0" err="1">
                <a:latin typeface="+mn-lt"/>
                <a:ea typeface="+mn-ea"/>
                <a:cs typeface="+mn-cs"/>
              </a:rPr>
              <a:t>desarrollar</a:t>
            </a:r>
            <a:r>
              <a:rPr lang="en-US" sz="2000" dirty="0">
                <a:latin typeface="+mn-lt"/>
                <a:ea typeface="+mn-ea"/>
                <a:cs typeface="+mn-cs"/>
              </a:rPr>
              <a:t> </a:t>
            </a:r>
            <a:r>
              <a:rPr lang="en-US" sz="2000" dirty="0" err="1">
                <a:latin typeface="+mn-lt"/>
                <a:ea typeface="+mn-ea"/>
                <a:cs typeface="+mn-cs"/>
              </a:rPr>
              <a:t>herramientas</a:t>
            </a:r>
            <a:r>
              <a:rPr lang="en-US" sz="2000" dirty="0">
                <a:latin typeface="+mn-lt"/>
                <a:ea typeface="+mn-ea"/>
                <a:cs typeface="+mn-cs"/>
              </a:rPr>
              <a:t> de </a:t>
            </a:r>
            <a:r>
              <a:rPr lang="en-US" sz="2000" dirty="0" err="1">
                <a:latin typeface="+mn-lt"/>
                <a:ea typeface="+mn-ea"/>
                <a:cs typeface="+mn-cs"/>
              </a:rPr>
              <a:t>contención</a:t>
            </a:r>
            <a:r>
              <a:rPr lang="en-US" sz="2000" dirty="0">
                <a:latin typeface="+mn-lt"/>
                <a:ea typeface="+mn-ea"/>
                <a:cs typeface="+mn-cs"/>
              </a:rPr>
              <a:t> para </a:t>
            </a:r>
            <a:r>
              <a:rPr lang="en-US" sz="2000" dirty="0" err="1">
                <a:latin typeface="+mn-lt"/>
                <a:ea typeface="+mn-ea"/>
                <a:cs typeface="+mn-cs"/>
              </a:rPr>
              <a:t>evitar</a:t>
            </a:r>
            <a:r>
              <a:rPr lang="en-US" sz="2000" dirty="0">
                <a:latin typeface="+mn-lt"/>
                <a:ea typeface="+mn-ea"/>
                <a:cs typeface="+mn-cs"/>
              </a:rPr>
              <a:t> que personas con </a:t>
            </a:r>
            <a:r>
              <a:rPr lang="en-US" sz="2000" dirty="0" err="1">
                <a:latin typeface="+mn-lt"/>
                <a:ea typeface="+mn-ea"/>
                <a:cs typeface="+mn-cs"/>
              </a:rPr>
              <a:t>problemas</a:t>
            </a:r>
            <a:r>
              <a:rPr lang="en-US" sz="2000" dirty="0">
                <a:latin typeface="+mn-lt"/>
                <a:ea typeface="+mn-ea"/>
                <a:cs typeface="+mn-cs"/>
              </a:rPr>
              <a:t> </a:t>
            </a:r>
            <a:r>
              <a:rPr lang="en-US" sz="2000" dirty="0" err="1">
                <a:latin typeface="+mn-lt"/>
                <a:ea typeface="+mn-ea"/>
                <a:cs typeface="+mn-cs"/>
              </a:rPr>
              <a:t>mentales</a:t>
            </a:r>
            <a:r>
              <a:rPr lang="en-US" sz="2000" dirty="0">
                <a:latin typeface="+mn-lt"/>
                <a:ea typeface="+mn-ea"/>
                <a:cs typeface="+mn-cs"/>
              </a:rPr>
              <a:t> </a:t>
            </a:r>
            <a:r>
              <a:rPr lang="en-US" sz="2000" dirty="0" err="1">
                <a:latin typeface="+mn-lt"/>
                <a:ea typeface="+mn-ea"/>
                <a:cs typeface="+mn-cs"/>
              </a:rPr>
              <a:t>terminen</a:t>
            </a:r>
            <a:r>
              <a:rPr lang="en-US" sz="2000" dirty="0">
                <a:latin typeface="+mn-lt"/>
                <a:ea typeface="+mn-ea"/>
                <a:cs typeface="+mn-cs"/>
              </a:rPr>
              <a:t> </a:t>
            </a:r>
            <a:r>
              <a:rPr lang="en-US" sz="2000" dirty="0" err="1">
                <a:latin typeface="+mn-lt"/>
                <a:ea typeface="+mn-ea"/>
                <a:cs typeface="+mn-cs"/>
              </a:rPr>
              <a:t>abatidas</a:t>
            </a:r>
            <a:r>
              <a:rPr lang="en-US" sz="2000" dirty="0">
                <a:latin typeface="+mn-lt"/>
                <a:ea typeface="+mn-ea"/>
                <a:cs typeface="+mn-cs"/>
              </a:rPr>
              <a:t> </a:t>
            </a:r>
            <a:r>
              <a:rPr lang="en-US" sz="2000" dirty="0" err="1">
                <a:latin typeface="+mn-lt"/>
                <a:ea typeface="+mn-ea"/>
                <a:cs typeface="+mn-cs"/>
              </a:rPr>
              <a:t>por</a:t>
            </a:r>
            <a:r>
              <a:rPr lang="en-US" sz="2000" dirty="0">
                <a:latin typeface="+mn-lt"/>
                <a:ea typeface="+mn-ea"/>
                <a:cs typeface="+mn-cs"/>
              </a:rPr>
              <a:t> la </a:t>
            </a:r>
            <a:r>
              <a:rPr lang="en-US" sz="2000" dirty="0" err="1">
                <a:latin typeface="+mn-lt"/>
                <a:ea typeface="+mn-ea"/>
                <a:cs typeface="+mn-cs"/>
              </a:rPr>
              <a:t>policía</a:t>
            </a:r>
            <a:r>
              <a:rPr lang="en-US" sz="2000" dirty="0">
                <a:latin typeface="+mn-lt"/>
                <a:ea typeface="+mn-ea"/>
                <a:cs typeface="+mn-cs"/>
              </a:rPr>
              <a:t>.</a:t>
            </a:r>
          </a:p>
        </p:txBody>
      </p:sp>
      <p:sp>
        <p:nvSpPr>
          <p:cNvPr id="21" name="Freeform: Shape 2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Marcador de contenido 8" descr="Un periódico con texto e imagen&#10;&#10;Descripción generada automáticamente con confianza media">
            <a:extLst>
              <a:ext uri="{FF2B5EF4-FFF2-40B4-BE49-F238E27FC236}">
                <a16:creationId xmlns:a16="http://schemas.microsoft.com/office/drawing/2014/main" id="{39D8CF29-389A-54E9-A3E7-468F49F08170}"/>
              </a:ext>
            </a:extLst>
          </p:cNvPr>
          <p:cNvPicPr>
            <a:picLocks noChangeAspect="1"/>
          </p:cNvPicPr>
          <p:nvPr/>
        </p:nvPicPr>
        <p:blipFill rotWithShape="1">
          <a:blip r:embed="rId2">
            <a:extLst>
              <a:ext uri="{28A0092B-C50C-407E-A947-70E740481C1C}">
                <a14:useLocalDpi xmlns:a14="http://schemas.microsoft.com/office/drawing/2010/main" val="0"/>
              </a:ext>
            </a:extLst>
          </a:blip>
          <a:srcRect l="22911" r="22958"/>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3" name="Marcador de número de diapositiva 2">
            <a:extLst>
              <a:ext uri="{FF2B5EF4-FFF2-40B4-BE49-F238E27FC236}">
                <a16:creationId xmlns:a16="http://schemas.microsoft.com/office/drawing/2014/main" id="{DBB9FB11-5A1F-975C-F02A-55F26751B9D6}"/>
              </a:ext>
            </a:extLst>
          </p:cNvPr>
          <p:cNvSpPr>
            <a:spLocks noGrp="1"/>
          </p:cNvSpPr>
          <p:nvPr>
            <p:ph type="sldNum" sz="quarter" idx="12"/>
          </p:nvPr>
        </p:nvSpPr>
        <p:spPr/>
        <p:txBody>
          <a:bodyPr/>
          <a:lstStyle/>
          <a:p>
            <a:fld id="{E399F089-0C1D-48EB-BA22-1D9B88E18323}" type="slidenum">
              <a:rPr lang="es-AR" smtClean="0"/>
              <a:t>6</a:t>
            </a:fld>
            <a:endParaRPr lang="es-AR"/>
          </a:p>
        </p:txBody>
      </p:sp>
    </p:spTree>
    <p:extLst>
      <p:ext uri="{BB962C8B-B14F-4D97-AF65-F5344CB8AC3E}">
        <p14:creationId xmlns:p14="http://schemas.microsoft.com/office/powerpoint/2010/main" val="19038576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F643052B-2D76-423F-A04A-700DE118D92A}"/>
              </a:ext>
            </a:extLst>
          </p:cNvPr>
          <p:cNvSpPr txBox="1"/>
          <p:nvPr/>
        </p:nvSpPr>
        <p:spPr>
          <a:xfrm>
            <a:off x="6473253" y="512145"/>
            <a:ext cx="5291663" cy="672649"/>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s-ES" sz="4200" b="1" i="1" dirty="0">
                <a:solidFill>
                  <a:srgbClr val="FF0000"/>
                </a:solidFill>
                <a:effectLst>
                  <a:outerShdw blurRad="38100" dist="38100" dir="2700000" algn="tl">
                    <a:srgbClr val="000000">
                      <a:alpha val="43137"/>
                    </a:srgbClr>
                  </a:outerShdw>
                </a:effectLst>
                <a:ea typeface="+mj-ea"/>
                <a:cs typeface="+mj-cs"/>
              </a:rPr>
              <a:t>F</a:t>
            </a:r>
            <a:r>
              <a:rPr lang="en-US" sz="4200" b="1" i="1" dirty="0">
                <a:solidFill>
                  <a:srgbClr val="FF0000"/>
                </a:solidFill>
                <a:effectLst>
                  <a:outerShdw blurRad="38100" dist="38100" dir="2700000" algn="tl">
                    <a:srgbClr val="000000">
                      <a:alpha val="43137"/>
                    </a:srgbClr>
                  </a:outerShdw>
                </a:effectLst>
                <a:ea typeface="+mj-ea"/>
                <a:cs typeface="+mj-cs"/>
              </a:rPr>
              <a:t>UENTES DEL DATASET</a:t>
            </a:r>
          </a:p>
        </p:txBody>
      </p:sp>
      <p:pic>
        <p:nvPicPr>
          <p:cNvPr id="3" name="Imagen 2" descr="Imagen en blanco y negro de un grupo de personas en motocicleta&#10;&#10;Descripción generada automáticamente con confianza media">
            <a:extLst>
              <a:ext uri="{FF2B5EF4-FFF2-40B4-BE49-F238E27FC236}">
                <a16:creationId xmlns:a16="http://schemas.microsoft.com/office/drawing/2014/main" id="{2D71E789-723B-B3C5-89C4-95E28EA7F007}"/>
              </a:ext>
            </a:extLst>
          </p:cNvPr>
          <p:cNvPicPr>
            <a:picLocks noChangeAspect="1"/>
          </p:cNvPicPr>
          <p:nvPr/>
        </p:nvPicPr>
        <p:blipFill rotWithShape="1">
          <a:blip r:embed="rId2">
            <a:extLst>
              <a:ext uri="{28A0092B-C50C-407E-A947-70E740481C1C}">
                <a14:useLocalDpi xmlns:a14="http://schemas.microsoft.com/office/drawing/2010/main" val="0"/>
              </a:ext>
            </a:extLst>
          </a:blip>
          <a:srcRect l="22814" r="16505"/>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8" name="CuadroTexto 7">
            <a:extLst>
              <a:ext uri="{FF2B5EF4-FFF2-40B4-BE49-F238E27FC236}">
                <a16:creationId xmlns:a16="http://schemas.microsoft.com/office/drawing/2014/main" id="{53DC6784-3C2F-4166-8F48-235525111100}"/>
              </a:ext>
            </a:extLst>
          </p:cNvPr>
          <p:cNvSpPr txBox="1"/>
          <p:nvPr/>
        </p:nvSpPr>
        <p:spPr>
          <a:xfrm>
            <a:off x="6360497" y="1269382"/>
            <a:ext cx="5517177" cy="5210000"/>
          </a:xfrm>
          <a:prstGeom prst="rect">
            <a:avLst/>
          </a:prstGeom>
        </p:spPr>
        <p:txBody>
          <a:bodyPr vert="horz" lIns="91440" tIns="45720" rIns="91440" bIns="45720" rtlCol="0">
            <a:noAutofit/>
          </a:bodyPr>
          <a:lstStyle/>
          <a:p>
            <a:pPr marL="457200" indent="-342900">
              <a:lnSpc>
                <a:spcPct val="90000"/>
              </a:lnSpc>
              <a:spcAft>
                <a:spcPts val="600"/>
              </a:spcAft>
              <a:buBlip>
                <a:blip r:embed="rId3">
                  <a:extLst>
                    <a:ext uri="{96DAC541-7B7A-43D3-8B79-37D633B846F1}">
                      <asvg:svgBlip xmlns:asvg="http://schemas.microsoft.com/office/drawing/2016/SVG/main" r:embed="rId4"/>
                    </a:ext>
                  </a:extLst>
                </a:blip>
              </a:buBlip>
            </a:pPr>
            <a:r>
              <a:rPr lang="en-US" sz="2000" dirty="0" err="1">
                <a:latin typeface="Typewriter" panose="02020500000000000000"/>
              </a:rPr>
              <a:t>Datos</a:t>
            </a:r>
            <a:r>
              <a:rPr lang="en-US" sz="2000" dirty="0">
                <a:latin typeface="Typewriter" panose="02020500000000000000"/>
              </a:rPr>
              <a:t> de </a:t>
            </a:r>
            <a:r>
              <a:rPr lang="en-US" sz="2000" dirty="0" err="1">
                <a:latin typeface="Typewriter" panose="02020500000000000000"/>
              </a:rPr>
              <a:t>hechos</a:t>
            </a:r>
            <a:r>
              <a:rPr lang="en-US" sz="2000" dirty="0">
                <a:latin typeface="Typewriter" panose="02020500000000000000"/>
              </a:rPr>
              <a:t> y </a:t>
            </a:r>
            <a:r>
              <a:rPr lang="en-US" sz="2000" dirty="0" err="1">
                <a:latin typeface="Typewriter" panose="02020500000000000000"/>
              </a:rPr>
              <a:t>civiles</a:t>
            </a:r>
            <a:r>
              <a:rPr lang="en-US" sz="2000" dirty="0">
                <a:latin typeface="Typewriter" panose="02020500000000000000"/>
              </a:rPr>
              <a:t> </a:t>
            </a:r>
          </a:p>
          <a:p>
            <a:pPr>
              <a:lnSpc>
                <a:spcPct val="90000"/>
              </a:lnSpc>
              <a:spcAft>
                <a:spcPts val="600"/>
              </a:spcAft>
            </a:pPr>
            <a:r>
              <a:rPr lang="en-US" sz="1400" dirty="0">
                <a:latin typeface="Typewriter" panose="02020500000000000000"/>
                <a:hlinkClick r:id="rId5">
                  <a:extLst>
                    <a:ext uri="{A12FA001-AC4F-418D-AE19-62706E023703}">
                      <ahyp:hlinkClr xmlns:ahyp="http://schemas.microsoft.com/office/drawing/2018/hyperlinkcolor" val="tx"/>
                    </a:ext>
                  </a:extLst>
                </a:hlinkClick>
              </a:rPr>
              <a:t>https://github.com/washingtonpost/data-police-shootings</a:t>
            </a:r>
            <a:endParaRPr lang="en-US" sz="1400" dirty="0">
              <a:latin typeface="Typewriter" panose="02020500000000000000"/>
            </a:endParaRPr>
          </a:p>
          <a:p>
            <a:pPr marL="342900" indent="-228600">
              <a:lnSpc>
                <a:spcPct val="90000"/>
              </a:lnSpc>
              <a:spcAft>
                <a:spcPts val="600"/>
              </a:spcAft>
              <a:buFont typeface="Arial" panose="020B0604020202020204" pitchFamily="34" charset="0"/>
              <a:buChar char="•"/>
            </a:pPr>
            <a:endParaRPr lang="en-US" sz="2000" dirty="0">
              <a:latin typeface="Typewriter" panose="02020500000000000000"/>
            </a:endParaRPr>
          </a:p>
          <a:p>
            <a:pPr marL="457200" indent="-342900">
              <a:lnSpc>
                <a:spcPct val="90000"/>
              </a:lnSpc>
              <a:spcAft>
                <a:spcPts val="600"/>
              </a:spcAft>
              <a:buBlip>
                <a:blip r:embed="rId3">
                  <a:extLst>
                    <a:ext uri="{96DAC541-7B7A-43D3-8B79-37D633B846F1}">
                      <asvg:svgBlip xmlns:asvg="http://schemas.microsoft.com/office/drawing/2016/SVG/main" r:embed="rId4"/>
                    </a:ext>
                  </a:extLst>
                </a:blip>
              </a:buBlip>
            </a:pPr>
            <a:r>
              <a:rPr lang="en-US" sz="2000" dirty="0" err="1">
                <a:latin typeface="Typewriter" panose="02020500000000000000"/>
              </a:rPr>
              <a:t>Datos</a:t>
            </a:r>
            <a:r>
              <a:rPr lang="en-US" sz="2000" dirty="0">
                <a:latin typeface="Typewriter" panose="02020500000000000000"/>
              </a:rPr>
              <a:t> </a:t>
            </a:r>
            <a:r>
              <a:rPr lang="en-US" sz="2000" dirty="0" err="1">
                <a:latin typeface="Typewriter" panose="02020500000000000000"/>
              </a:rPr>
              <a:t>socioeconómicos</a:t>
            </a:r>
            <a:r>
              <a:rPr lang="en-US" sz="2000" dirty="0">
                <a:latin typeface="Typewriter" panose="02020500000000000000"/>
              </a:rPr>
              <a:t> de </a:t>
            </a:r>
            <a:r>
              <a:rPr lang="en-US" sz="2000" dirty="0" err="1">
                <a:latin typeface="Typewriter" panose="02020500000000000000"/>
              </a:rPr>
              <a:t>los</a:t>
            </a:r>
            <a:r>
              <a:rPr lang="en-US" sz="2000" dirty="0">
                <a:latin typeface="Typewriter" panose="02020500000000000000"/>
              </a:rPr>
              <a:t> </a:t>
            </a:r>
            <a:r>
              <a:rPr lang="en-US" sz="2000" dirty="0" err="1">
                <a:latin typeface="Typewriter" panose="02020500000000000000"/>
              </a:rPr>
              <a:t>estados</a:t>
            </a:r>
            <a:endParaRPr lang="en-US" sz="2000" dirty="0">
              <a:latin typeface="Typewriter" panose="02020500000000000000"/>
            </a:endParaRPr>
          </a:p>
          <a:p>
            <a:pPr marL="114300">
              <a:lnSpc>
                <a:spcPct val="90000"/>
              </a:lnSpc>
              <a:spcAft>
                <a:spcPts val="600"/>
              </a:spcAft>
            </a:pPr>
            <a:r>
              <a:rPr lang="en-US" sz="1400" dirty="0">
                <a:latin typeface="Typewriter" panose="02020500000000000000"/>
                <a:hlinkClick r:id="rId6">
                  <a:extLst>
                    <a:ext uri="{A12FA001-AC4F-418D-AE19-62706E023703}">
                      <ahyp:hlinkClr xmlns:ahyp="http://schemas.microsoft.com/office/drawing/2018/hyperlinkcolor" val="tx"/>
                    </a:ext>
                  </a:extLst>
                </a:hlinkClick>
              </a:rPr>
              <a:t>https://data.ers.usda.gov/</a:t>
            </a:r>
            <a:endParaRPr lang="en-US" sz="1400" dirty="0">
              <a:latin typeface="Typewriter" panose="02020500000000000000"/>
            </a:endParaRPr>
          </a:p>
          <a:p>
            <a:pPr marL="342900" indent="-228600">
              <a:lnSpc>
                <a:spcPct val="90000"/>
              </a:lnSpc>
              <a:spcAft>
                <a:spcPts val="600"/>
              </a:spcAft>
              <a:buFont typeface="Arial" panose="020B0604020202020204" pitchFamily="34" charset="0"/>
              <a:buChar char="•"/>
            </a:pPr>
            <a:endParaRPr lang="en-US" sz="2000" dirty="0">
              <a:latin typeface="Typewriter" panose="02020500000000000000"/>
            </a:endParaRPr>
          </a:p>
          <a:p>
            <a:pPr marL="457200" indent="-342900">
              <a:lnSpc>
                <a:spcPct val="90000"/>
              </a:lnSpc>
              <a:spcAft>
                <a:spcPts val="600"/>
              </a:spcAft>
              <a:buBlip>
                <a:blip r:embed="rId3">
                  <a:extLst>
                    <a:ext uri="{96DAC541-7B7A-43D3-8B79-37D633B846F1}">
                      <asvg:svgBlip xmlns:asvg="http://schemas.microsoft.com/office/drawing/2016/SVG/main" r:embed="rId4"/>
                    </a:ext>
                  </a:extLst>
                </a:blip>
              </a:buBlip>
            </a:pPr>
            <a:r>
              <a:rPr lang="en-US" sz="2000" dirty="0" err="1">
                <a:latin typeface="Typewriter" panose="02020500000000000000"/>
              </a:rPr>
              <a:t>Datos</a:t>
            </a:r>
            <a:r>
              <a:rPr lang="en-US" sz="2000" dirty="0">
                <a:latin typeface="Typewriter" panose="02020500000000000000"/>
              </a:rPr>
              <a:t> de </a:t>
            </a:r>
            <a:r>
              <a:rPr lang="en-US" sz="2000" dirty="0" err="1">
                <a:latin typeface="Typewriter" panose="02020500000000000000"/>
              </a:rPr>
              <a:t>partidos</a:t>
            </a:r>
            <a:r>
              <a:rPr lang="en-US" sz="2000" dirty="0">
                <a:latin typeface="Typewriter" panose="02020500000000000000"/>
              </a:rPr>
              <a:t> </a:t>
            </a:r>
            <a:r>
              <a:rPr lang="en-US" sz="2000" dirty="0" err="1">
                <a:latin typeface="Typewriter" panose="02020500000000000000"/>
              </a:rPr>
              <a:t>políticos</a:t>
            </a:r>
            <a:r>
              <a:rPr lang="en-US" sz="2000" dirty="0">
                <a:latin typeface="Typewriter" panose="02020500000000000000"/>
              </a:rPr>
              <a:t> y </a:t>
            </a:r>
            <a:r>
              <a:rPr lang="en-US" sz="2000" dirty="0" err="1">
                <a:latin typeface="Typewriter" panose="02020500000000000000"/>
              </a:rPr>
              <a:t>gobernador</a:t>
            </a:r>
            <a:r>
              <a:rPr lang="en-US" sz="2000" dirty="0">
                <a:latin typeface="Typewriter" panose="02020500000000000000"/>
              </a:rPr>
              <a:t> </a:t>
            </a:r>
            <a:r>
              <a:rPr lang="en-US" sz="2000" dirty="0" err="1">
                <a:latin typeface="Typewriter" panose="02020500000000000000"/>
              </a:rPr>
              <a:t>por</a:t>
            </a:r>
            <a:r>
              <a:rPr lang="en-US" sz="2000" dirty="0">
                <a:latin typeface="Typewriter" panose="02020500000000000000"/>
              </a:rPr>
              <a:t> Estado</a:t>
            </a:r>
          </a:p>
          <a:p>
            <a:pPr marL="114300">
              <a:lnSpc>
                <a:spcPct val="90000"/>
              </a:lnSpc>
              <a:spcAft>
                <a:spcPts val="600"/>
              </a:spcAft>
            </a:pPr>
            <a:r>
              <a:rPr lang="en-US" sz="1400" dirty="0">
                <a:latin typeface="Typewriter" panose="02020500000000000000"/>
                <a:hlinkClick r:id="rId7">
                  <a:extLst>
                    <a:ext uri="{A12FA001-AC4F-418D-AE19-62706E023703}">
                      <ahyp:hlinkClr xmlns:ahyp="http://schemas.microsoft.com/office/drawing/2018/hyperlinkcolor" val="tx"/>
                    </a:ext>
                  </a:extLst>
                </a:hlinkClick>
              </a:rPr>
              <a:t>https://www.openicpsr.org/openicpsr/project/102000/version/V3/view</a:t>
            </a:r>
            <a:endParaRPr lang="en-US" sz="1400" dirty="0">
              <a:latin typeface="Typewriter" panose="02020500000000000000"/>
            </a:endParaRPr>
          </a:p>
          <a:p>
            <a:pPr marL="114300">
              <a:lnSpc>
                <a:spcPct val="90000"/>
              </a:lnSpc>
              <a:spcAft>
                <a:spcPts val="600"/>
              </a:spcAft>
            </a:pPr>
            <a:endParaRPr lang="en-US" sz="4200" dirty="0">
              <a:latin typeface="Typewriter" panose="02020500000000000000"/>
            </a:endParaRPr>
          </a:p>
          <a:p>
            <a:pPr algn="ctr">
              <a:lnSpc>
                <a:spcPct val="90000"/>
              </a:lnSpc>
              <a:spcBef>
                <a:spcPct val="0"/>
              </a:spcBef>
              <a:spcAft>
                <a:spcPts val="600"/>
              </a:spcAft>
            </a:pPr>
            <a:r>
              <a:rPr lang="en-US" sz="4000" b="1" i="1" dirty="0">
                <a:solidFill>
                  <a:srgbClr val="FF0000"/>
                </a:solidFill>
                <a:effectLst>
                  <a:outerShdw blurRad="38100" dist="38100" dir="2700000" algn="tl">
                    <a:srgbClr val="000000">
                      <a:alpha val="43137"/>
                    </a:srgbClr>
                  </a:outerShdw>
                </a:effectLst>
                <a:ea typeface="+mj-ea"/>
                <a:cs typeface="+mj-cs"/>
              </a:rPr>
              <a:t>CRITERIOS DE SELECCIÓN</a:t>
            </a:r>
          </a:p>
          <a:p>
            <a:pPr marL="457200" indent="-342900">
              <a:lnSpc>
                <a:spcPct val="90000"/>
              </a:lnSpc>
              <a:spcAft>
                <a:spcPts val="600"/>
              </a:spcAft>
              <a:buBlip>
                <a:blip r:embed="rId3">
                  <a:extLst>
                    <a:ext uri="{96DAC541-7B7A-43D3-8B79-37D633B846F1}">
                      <asvg:svgBlip xmlns:asvg="http://schemas.microsoft.com/office/drawing/2016/SVG/main" r:embed="rId4"/>
                    </a:ext>
                  </a:extLst>
                </a:blip>
              </a:buBlip>
            </a:pPr>
            <a:r>
              <a:rPr lang="en-US" sz="2000" dirty="0" err="1">
                <a:latin typeface="Typewriter" panose="02020500000000000000"/>
              </a:rPr>
              <a:t>Trascendencia</a:t>
            </a:r>
            <a:r>
              <a:rPr lang="en-US" sz="2000" dirty="0">
                <a:latin typeface="Typewriter" panose="02020500000000000000"/>
              </a:rPr>
              <a:t> de la </a:t>
            </a:r>
            <a:r>
              <a:rPr lang="en-US" sz="2000" dirty="0" err="1">
                <a:latin typeface="Typewriter" panose="02020500000000000000"/>
              </a:rPr>
              <a:t>problemática</a:t>
            </a:r>
            <a:endParaRPr lang="en-US" sz="2000" dirty="0">
              <a:latin typeface="Typewriter" panose="02020500000000000000"/>
            </a:endParaRPr>
          </a:p>
          <a:p>
            <a:pPr marL="457200" indent="-342900">
              <a:lnSpc>
                <a:spcPct val="90000"/>
              </a:lnSpc>
              <a:spcAft>
                <a:spcPts val="600"/>
              </a:spcAft>
              <a:buBlip>
                <a:blip r:embed="rId3">
                  <a:extLst>
                    <a:ext uri="{96DAC541-7B7A-43D3-8B79-37D633B846F1}">
                      <asvg:svgBlip xmlns:asvg="http://schemas.microsoft.com/office/drawing/2016/SVG/main" r:embed="rId4"/>
                    </a:ext>
                  </a:extLst>
                </a:blip>
              </a:buBlip>
            </a:pPr>
            <a:r>
              <a:rPr lang="en-US" sz="2000" dirty="0" err="1">
                <a:latin typeface="Typewriter" panose="02020500000000000000"/>
              </a:rPr>
              <a:t>Oportunidad</a:t>
            </a:r>
            <a:r>
              <a:rPr lang="en-US" sz="2000" dirty="0">
                <a:latin typeface="Typewriter" panose="02020500000000000000"/>
              </a:rPr>
              <a:t> y </a:t>
            </a:r>
            <a:r>
              <a:rPr lang="en-US" sz="2000" dirty="0" err="1">
                <a:latin typeface="Typewriter" panose="02020500000000000000"/>
              </a:rPr>
              <a:t>completitud</a:t>
            </a:r>
            <a:r>
              <a:rPr lang="en-US" sz="2000" dirty="0">
                <a:latin typeface="Typewriter" panose="02020500000000000000"/>
              </a:rPr>
              <a:t> de </a:t>
            </a:r>
            <a:r>
              <a:rPr lang="en-US" sz="2000" dirty="0" err="1">
                <a:latin typeface="Typewriter" panose="02020500000000000000"/>
              </a:rPr>
              <a:t>los</a:t>
            </a:r>
            <a:r>
              <a:rPr lang="en-US" sz="2000" dirty="0">
                <a:latin typeface="Typewriter" panose="02020500000000000000"/>
              </a:rPr>
              <a:t> </a:t>
            </a:r>
            <a:r>
              <a:rPr lang="en-US" sz="2000" dirty="0" err="1">
                <a:latin typeface="Typewriter" panose="02020500000000000000"/>
              </a:rPr>
              <a:t>datos</a:t>
            </a:r>
            <a:endParaRPr lang="en-US" sz="2000" dirty="0">
              <a:latin typeface="Typewriter" panose="02020500000000000000"/>
            </a:endParaRPr>
          </a:p>
        </p:txBody>
      </p:sp>
      <p:pic>
        <p:nvPicPr>
          <p:cNvPr id="4" name="Imagen 3" descr="Texto&#10;&#10;Descripción generada automáticamente con confianza media">
            <a:extLst>
              <a:ext uri="{FF2B5EF4-FFF2-40B4-BE49-F238E27FC236}">
                <a16:creationId xmlns:a16="http://schemas.microsoft.com/office/drawing/2014/main" id="{6ED7834C-E0B0-439D-9DFC-852326C173E4}"/>
              </a:ext>
            </a:extLst>
          </p:cNvPr>
          <p:cNvPicPr>
            <a:picLocks noChangeAspect="1"/>
          </p:cNvPicPr>
          <p:nvPr/>
        </p:nvPicPr>
        <p:blipFill>
          <a:blip r:embed="rId8"/>
          <a:stretch>
            <a:fillRect/>
          </a:stretch>
        </p:blipFill>
        <p:spPr>
          <a:xfrm>
            <a:off x="205655" y="225791"/>
            <a:ext cx="952500" cy="742950"/>
          </a:xfrm>
          <a:prstGeom prst="rect">
            <a:avLst/>
          </a:prstGeom>
        </p:spPr>
      </p:pic>
      <p:sp>
        <p:nvSpPr>
          <p:cNvPr id="6" name="Título 1">
            <a:extLst>
              <a:ext uri="{FF2B5EF4-FFF2-40B4-BE49-F238E27FC236}">
                <a16:creationId xmlns:a16="http://schemas.microsoft.com/office/drawing/2014/main" id="{0B29A41A-323A-443F-96FC-608409E746A6}"/>
              </a:ext>
            </a:extLst>
          </p:cNvPr>
          <p:cNvSpPr txBox="1">
            <a:spLocks/>
          </p:cNvSpPr>
          <p:nvPr/>
        </p:nvSpPr>
        <p:spPr>
          <a:xfrm>
            <a:off x="314326" y="952500"/>
            <a:ext cx="11511914" cy="51482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AR" sz="1600" dirty="0">
              <a:latin typeface="Typewriter" panose="02020500000000000000" pitchFamily="18" charset="0"/>
            </a:endParaRPr>
          </a:p>
        </p:txBody>
      </p:sp>
      <p:sp>
        <p:nvSpPr>
          <p:cNvPr id="2" name="Marcador de número de diapositiva 1">
            <a:extLst>
              <a:ext uri="{FF2B5EF4-FFF2-40B4-BE49-F238E27FC236}">
                <a16:creationId xmlns:a16="http://schemas.microsoft.com/office/drawing/2014/main" id="{15AC3F56-7DCE-C8A0-EBB2-95297C0A89D9}"/>
              </a:ext>
            </a:extLst>
          </p:cNvPr>
          <p:cNvSpPr>
            <a:spLocks noGrp="1"/>
          </p:cNvSpPr>
          <p:nvPr>
            <p:ph type="sldNum" sz="quarter" idx="12"/>
          </p:nvPr>
        </p:nvSpPr>
        <p:spPr/>
        <p:txBody>
          <a:bodyPr/>
          <a:lstStyle/>
          <a:p>
            <a:fld id="{E399F089-0C1D-48EB-BA22-1D9B88E18323}" type="slidenum">
              <a:rPr lang="es-AR" smtClean="0"/>
              <a:t>7</a:t>
            </a:fld>
            <a:endParaRPr lang="es-AR"/>
          </a:p>
        </p:txBody>
      </p:sp>
    </p:spTree>
    <p:extLst>
      <p:ext uri="{BB962C8B-B14F-4D97-AF65-F5344CB8AC3E}">
        <p14:creationId xmlns:p14="http://schemas.microsoft.com/office/powerpoint/2010/main" val="3743417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76">
            <a:extLst>
              <a:ext uri="{FF2B5EF4-FFF2-40B4-BE49-F238E27FC236}">
                <a16:creationId xmlns:a16="http://schemas.microsoft.com/office/drawing/2014/main" id="{19B2EB12-332C-4DCC-9746-30DD4690F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78">
            <a:extLst>
              <a:ext uri="{FF2B5EF4-FFF2-40B4-BE49-F238E27FC236}">
                <a16:creationId xmlns:a16="http://schemas.microsoft.com/office/drawing/2014/main" id="{AFD40B55-BABB-4B33-ADD3-0C23404306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590550"/>
            <a:ext cx="5480792" cy="2739376"/>
            <a:chOff x="7807230" y="2012810"/>
            <a:chExt cx="3251252" cy="3459865"/>
          </a:xfrm>
        </p:grpSpPr>
        <p:sp>
          <p:nvSpPr>
            <p:cNvPr id="80" name="Rectangle 79">
              <a:extLst>
                <a:ext uri="{FF2B5EF4-FFF2-40B4-BE49-F238E27FC236}">
                  <a16:creationId xmlns:a16="http://schemas.microsoft.com/office/drawing/2014/main" id="{C324E181-0B87-4B75-A5EC-6A4B1BD1B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ectangle 80">
              <a:extLst>
                <a:ext uri="{FF2B5EF4-FFF2-40B4-BE49-F238E27FC236}">
                  <a16:creationId xmlns:a16="http://schemas.microsoft.com/office/drawing/2014/main" id="{577211FB-84C1-4B06-AF95-F83D0394D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Marcador de contenido 4" descr="Foto en blanco y negro de un grupo de hombres posando para una foto&#10;&#10;Descripción generada automáticamente">
            <a:extLst>
              <a:ext uri="{FF2B5EF4-FFF2-40B4-BE49-F238E27FC236}">
                <a16:creationId xmlns:a16="http://schemas.microsoft.com/office/drawing/2014/main" id="{3FDF14A4-538A-6196-B688-93870D1F4A28}"/>
              </a:ext>
            </a:extLst>
          </p:cNvPr>
          <p:cNvPicPr>
            <a:picLocks noChangeAspect="1"/>
          </p:cNvPicPr>
          <p:nvPr/>
        </p:nvPicPr>
        <p:blipFill rotWithShape="1">
          <a:blip r:embed="rId2">
            <a:extLst>
              <a:ext uri="{28A0092B-C50C-407E-A947-70E740481C1C}">
                <a14:useLocalDpi xmlns:a14="http://schemas.microsoft.com/office/drawing/2010/main" val="0"/>
              </a:ext>
            </a:extLst>
          </a:blip>
          <a:srcRect r="38200"/>
          <a:stretch/>
        </p:blipFill>
        <p:spPr>
          <a:xfrm>
            <a:off x="3275170" y="763702"/>
            <a:ext cx="2652198" cy="2414016"/>
          </a:xfrm>
          <a:prstGeom prst="rect">
            <a:avLst/>
          </a:prstGeom>
        </p:spPr>
      </p:pic>
      <p:grpSp>
        <p:nvGrpSpPr>
          <p:cNvPr id="97" name="Group 82">
            <a:extLst>
              <a:ext uri="{FF2B5EF4-FFF2-40B4-BE49-F238E27FC236}">
                <a16:creationId xmlns:a16="http://schemas.microsoft.com/office/drawing/2014/main" id="{E616EDA1-F722-4C6A-AD2F-E487C7EBE6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3544708"/>
            <a:ext cx="2651760" cy="2739376"/>
            <a:chOff x="7807230" y="2012810"/>
            <a:chExt cx="3251252" cy="3459865"/>
          </a:xfrm>
        </p:grpSpPr>
        <p:sp>
          <p:nvSpPr>
            <p:cNvPr id="84" name="Rectangle 83">
              <a:extLst>
                <a:ext uri="{FF2B5EF4-FFF2-40B4-BE49-F238E27FC236}">
                  <a16:creationId xmlns:a16="http://schemas.microsoft.com/office/drawing/2014/main" id="{2B994A57-EDEF-4F7C-9FF3-8A46664686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C0D45935-877E-4620-9F00-69FFC601B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7" name="Group 86">
            <a:extLst>
              <a:ext uri="{FF2B5EF4-FFF2-40B4-BE49-F238E27FC236}">
                <a16:creationId xmlns:a16="http://schemas.microsoft.com/office/drawing/2014/main" id="{718BCC2B-0684-4382-A2D3-C9ADC77687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85270" y="3544708"/>
            <a:ext cx="2651760" cy="2739376"/>
            <a:chOff x="7807230" y="2012810"/>
            <a:chExt cx="3251252" cy="3459865"/>
          </a:xfrm>
        </p:grpSpPr>
        <p:sp>
          <p:nvSpPr>
            <p:cNvPr id="88" name="Rectangle 87">
              <a:extLst>
                <a:ext uri="{FF2B5EF4-FFF2-40B4-BE49-F238E27FC236}">
                  <a16:creationId xmlns:a16="http://schemas.microsoft.com/office/drawing/2014/main" id="{F67BE271-7CC8-493E-ACC7-330B8DAE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416E226-9BF3-4654-A708-DDC3A062CF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Imagen 14">
            <a:extLst>
              <a:ext uri="{FF2B5EF4-FFF2-40B4-BE49-F238E27FC236}">
                <a16:creationId xmlns:a16="http://schemas.microsoft.com/office/drawing/2014/main" id="{BF79E9B1-6D48-995E-BB2C-2E304DB9D5B8}"/>
              </a:ext>
            </a:extLst>
          </p:cNvPr>
          <p:cNvPicPr>
            <a:picLocks noChangeAspect="1"/>
          </p:cNvPicPr>
          <p:nvPr/>
        </p:nvPicPr>
        <p:blipFill>
          <a:blip r:embed="rId3"/>
          <a:stretch>
            <a:fillRect/>
          </a:stretch>
        </p:blipFill>
        <p:spPr>
          <a:xfrm>
            <a:off x="3549862" y="4020866"/>
            <a:ext cx="2322576" cy="1787059"/>
          </a:xfrm>
          <a:prstGeom prst="rect">
            <a:avLst/>
          </a:prstGeom>
        </p:spPr>
      </p:pic>
      <p:grpSp>
        <p:nvGrpSpPr>
          <p:cNvPr id="98" name="Group 90">
            <a:extLst>
              <a:ext uri="{FF2B5EF4-FFF2-40B4-BE49-F238E27FC236}">
                <a16:creationId xmlns:a16="http://schemas.microsoft.com/office/drawing/2014/main" id="{B5D0BDB0-2E17-4D86-BEE1-1A1817E046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6100" y="583417"/>
            <a:ext cx="5451125" cy="5700667"/>
            <a:chOff x="7807230" y="2012810"/>
            <a:chExt cx="3251252" cy="3459865"/>
          </a:xfrm>
        </p:grpSpPr>
        <p:sp>
          <p:nvSpPr>
            <p:cNvPr id="92" name="Rectangle 91">
              <a:extLst>
                <a:ext uri="{FF2B5EF4-FFF2-40B4-BE49-F238E27FC236}">
                  <a16:creationId xmlns:a16="http://schemas.microsoft.com/office/drawing/2014/main" id="{07A4205F-B9AE-4B05-9BDE-05C46ED38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B833BEF-B243-4FC2-967F-3C9C2085A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Imagen 15">
            <a:extLst>
              <a:ext uri="{FF2B5EF4-FFF2-40B4-BE49-F238E27FC236}">
                <a16:creationId xmlns:a16="http://schemas.microsoft.com/office/drawing/2014/main" id="{3ACE5791-F208-DD03-D9C1-EFA6F48D5234}"/>
              </a:ext>
            </a:extLst>
          </p:cNvPr>
          <p:cNvPicPr>
            <a:picLocks noChangeAspect="1"/>
          </p:cNvPicPr>
          <p:nvPr/>
        </p:nvPicPr>
        <p:blipFill>
          <a:blip r:embed="rId4"/>
          <a:stretch>
            <a:fillRect/>
          </a:stretch>
        </p:blipFill>
        <p:spPr>
          <a:xfrm>
            <a:off x="6948063" y="763702"/>
            <a:ext cx="3967198" cy="5340096"/>
          </a:xfrm>
          <a:prstGeom prst="rect">
            <a:avLst/>
          </a:prstGeom>
        </p:spPr>
      </p:pic>
      <p:sp>
        <p:nvSpPr>
          <p:cNvPr id="67" name="CuadroTexto 66">
            <a:extLst>
              <a:ext uri="{FF2B5EF4-FFF2-40B4-BE49-F238E27FC236}">
                <a16:creationId xmlns:a16="http://schemas.microsoft.com/office/drawing/2014/main" id="{D55EB8BE-5A72-AD02-F8E0-6F0A0ADAA846}"/>
              </a:ext>
            </a:extLst>
          </p:cNvPr>
          <p:cNvSpPr txBox="1"/>
          <p:nvPr/>
        </p:nvSpPr>
        <p:spPr>
          <a:xfrm>
            <a:off x="528145" y="735407"/>
            <a:ext cx="2651758" cy="2119882"/>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s-ES" sz="4200" b="1" i="1" dirty="0">
                <a:solidFill>
                  <a:srgbClr val="FF0000"/>
                </a:solidFill>
                <a:effectLst>
                  <a:outerShdw blurRad="38100" dist="38100" dir="2700000" algn="tl">
                    <a:srgbClr val="000000">
                      <a:alpha val="43137"/>
                    </a:srgbClr>
                  </a:outerShdw>
                </a:effectLst>
                <a:ea typeface="+mj-ea"/>
                <a:cs typeface="+mj-cs"/>
              </a:rPr>
              <a:t>VARIABLES DEL DATASET</a:t>
            </a:r>
            <a:endParaRPr lang="en-US" sz="4200" b="1" i="1" dirty="0">
              <a:solidFill>
                <a:srgbClr val="FF0000"/>
              </a:solidFill>
              <a:effectLst>
                <a:outerShdw blurRad="38100" dist="38100" dir="2700000" algn="tl">
                  <a:srgbClr val="000000">
                    <a:alpha val="43137"/>
                  </a:srgbClr>
                </a:outerShdw>
              </a:effectLst>
              <a:ea typeface="+mj-ea"/>
              <a:cs typeface="+mj-cs"/>
            </a:endParaRPr>
          </a:p>
        </p:txBody>
      </p:sp>
      <p:pic>
        <p:nvPicPr>
          <p:cNvPr id="19" name="Imagen 18" descr="Icono&#10;&#10;Descripción generada automáticamente">
            <a:extLst>
              <a:ext uri="{FF2B5EF4-FFF2-40B4-BE49-F238E27FC236}">
                <a16:creationId xmlns:a16="http://schemas.microsoft.com/office/drawing/2014/main" id="{09F1C2F9-374C-1D15-3727-901CD1441B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549" y="3689782"/>
            <a:ext cx="2414016" cy="2414016"/>
          </a:xfrm>
          <a:prstGeom prst="rect">
            <a:avLst/>
          </a:prstGeom>
        </p:spPr>
      </p:pic>
      <p:sp>
        <p:nvSpPr>
          <p:cNvPr id="2" name="Marcador de número de diapositiva 1">
            <a:extLst>
              <a:ext uri="{FF2B5EF4-FFF2-40B4-BE49-F238E27FC236}">
                <a16:creationId xmlns:a16="http://schemas.microsoft.com/office/drawing/2014/main" id="{311DA7B6-101A-5ED9-C427-20BFCD3E2F75}"/>
              </a:ext>
            </a:extLst>
          </p:cNvPr>
          <p:cNvSpPr>
            <a:spLocks noGrp="1"/>
          </p:cNvSpPr>
          <p:nvPr>
            <p:ph type="sldNum" sz="quarter" idx="12"/>
          </p:nvPr>
        </p:nvSpPr>
        <p:spPr/>
        <p:txBody>
          <a:bodyPr/>
          <a:lstStyle/>
          <a:p>
            <a:fld id="{E399F089-0C1D-48EB-BA22-1D9B88E18323}" type="slidenum">
              <a:rPr lang="es-AR" smtClean="0"/>
              <a:t>8</a:t>
            </a:fld>
            <a:endParaRPr lang="es-AR"/>
          </a:p>
        </p:txBody>
      </p:sp>
    </p:spTree>
    <p:extLst>
      <p:ext uri="{BB962C8B-B14F-4D97-AF65-F5344CB8AC3E}">
        <p14:creationId xmlns:p14="http://schemas.microsoft.com/office/powerpoint/2010/main" val="3181704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Imagen en blanco y negro de personas caminando en la calle&#10;&#10;Descripción generada automáticamente con confianza media">
            <a:extLst>
              <a:ext uri="{FF2B5EF4-FFF2-40B4-BE49-F238E27FC236}">
                <a16:creationId xmlns:a16="http://schemas.microsoft.com/office/drawing/2014/main" id="{112C297F-7604-0835-277A-98B6AD3A21B4}"/>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15414"/>
          <a:stretch/>
        </p:blipFill>
        <p:spPr>
          <a:xfrm>
            <a:off x="20" y="1"/>
            <a:ext cx="12191980" cy="6857999"/>
          </a:xfrm>
          <a:prstGeom prst="rect">
            <a:avLst/>
          </a:prstGeom>
        </p:spPr>
      </p:pic>
      <p:sp>
        <p:nvSpPr>
          <p:cNvPr id="6" name="Título 1">
            <a:extLst>
              <a:ext uri="{FF2B5EF4-FFF2-40B4-BE49-F238E27FC236}">
                <a16:creationId xmlns:a16="http://schemas.microsoft.com/office/drawing/2014/main" id="{0E0BE904-F9E6-B8F0-2B1B-442B76EEAC04}"/>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s-ES" sz="4000" b="1" dirty="0">
                <a:solidFill>
                  <a:srgbClr val="FFFFFF"/>
                </a:solidFill>
                <a:latin typeface="+mn-lt"/>
              </a:rPr>
              <a:t>DATA WRANGLING</a:t>
            </a:r>
            <a:endParaRPr lang="en-US" sz="4000" b="1" dirty="0">
              <a:solidFill>
                <a:srgbClr val="FFFFFF"/>
              </a:solidFill>
              <a:latin typeface="+mn-lt"/>
            </a:endParaRPr>
          </a:p>
        </p:txBody>
      </p:sp>
      <p:cxnSp>
        <p:nvCxnSpPr>
          <p:cNvPr id="17" name="Straight Connector 13">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Título 1">
            <a:extLst>
              <a:ext uri="{FF2B5EF4-FFF2-40B4-BE49-F238E27FC236}">
                <a16:creationId xmlns:a16="http://schemas.microsoft.com/office/drawing/2014/main" id="{C4F6BA46-1D89-FCC3-B66C-2D23390A634C}"/>
              </a:ext>
            </a:extLst>
          </p:cNvPr>
          <p:cNvSpPr txBox="1">
            <a:spLocks/>
          </p:cNvSpPr>
          <p:nvPr/>
        </p:nvSpPr>
        <p:spPr>
          <a:xfrm>
            <a:off x="5155379" y="1065862"/>
            <a:ext cx="6198416" cy="5320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lgn="just">
              <a:spcAft>
                <a:spcPts val="600"/>
              </a:spcAft>
              <a:buFont typeface="Arial" panose="020B0604020202020204" pitchFamily="34" charset="0"/>
              <a:buChar char="•"/>
            </a:pPr>
            <a:r>
              <a:rPr lang="en-US" sz="2000" b="1" dirty="0">
                <a:solidFill>
                  <a:srgbClr val="FFFFFF"/>
                </a:solidFill>
                <a:latin typeface="+mn-lt"/>
                <a:ea typeface="+mn-ea"/>
                <a:cs typeface="+mn-cs"/>
              </a:rPr>
              <a:t>Se </a:t>
            </a:r>
            <a:r>
              <a:rPr lang="en-US" sz="2000" b="1" dirty="0" err="1">
                <a:solidFill>
                  <a:srgbClr val="FFFFFF"/>
                </a:solidFill>
                <a:latin typeface="+mn-lt"/>
                <a:ea typeface="+mn-ea"/>
                <a:cs typeface="+mn-cs"/>
              </a:rPr>
              <a:t>considera</a:t>
            </a:r>
            <a:r>
              <a:rPr lang="en-US" sz="2000" b="1" dirty="0">
                <a:solidFill>
                  <a:srgbClr val="FFFFFF"/>
                </a:solidFill>
                <a:latin typeface="+mn-lt"/>
                <a:ea typeface="+mn-ea"/>
                <a:cs typeface="+mn-cs"/>
              </a:rPr>
              <a:t> que la </a:t>
            </a:r>
            <a:r>
              <a:rPr lang="en-US" sz="2000" b="1" dirty="0" err="1">
                <a:solidFill>
                  <a:srgbClr val="FFFFFF"/>
                </a:solidFill>
                <a:latin typeface="+mn-lt"/>
                <a:ea typeface="+mn-ea"/>
                <a:cs typeface="+mn-cs"/>
              </a:rPr>
              <a:t>completitud</a:t>
            </a:r>
            <a:r>
              <a:rPr lang="en-US" sz="2000" b="1" dirty="0">
                <a:solidFill>
                  <a:srgbClr val="FFFFFF"/>
                </a:solidFill>
                <a:latin typeface="+mn-lt"/>
                <a:ea typeface="+mn-ea"/>
                <a:cs typeface="+mn-cs"/>
              </a:rPr>
              <a:t> del dataset </a:t>
            </a:r>
            <a:r>
              <a:rPr lang="en-US" sz="2000" b="1" dirty="0" err="1">
                <a:solidFill>
                  <a:srgbClr val="FFFFFF"/>
                </a:solidFill>
                <a:latin typeface="+mn-lt"/>
                <a:ea typeface="+mn-ea"/>
                <a:cs typeface="+mn-cs"/>
              </a:rPr>
              <a:t>en</a:t>
            </a:r>
            <a:r>
              <a:rPr lang="en-US" sz="2000" b="1" dirty="0">
                <a:solidFill>
                  <a:srgbClr val="FFFFFF"/>
                </a:solidFill>
                <a:latin typeface="+mn-lt"/>
                <a:ea typeface="+mn-ea"/>
                <a:cs typeface="+mn-cs"/>
              </a:rPr>
              <a:t> </a:t>
            </a:r>
            <a:r>
              <a:rPr lang="en-US" sz="2000" b="1" dirty="0" err="1">
                <a:solidFill>
                  <a:srgbClr val="FFFFFF"/>
                </a:solidFill>
                <a:latin typeface="+mn-lt"/>
                <a:ea typeface="+mn-ea"/>
                <a:cs typeface="+mn-cs"/>
              </a:rPr>
              <a:t>cuanto</a:t>
            </a:r>
            <a:r>
              <a:rPr lang="en-US" sz="2000" b="1" dirty="0">
                <a:solidFill>
                  <a:srgbClr val="FFFFFF"/>
                </a:solidFill>
                <a:latin typeface="+mn-lt"/>
                <a:ea typeface="+mn-ea"/>
                <a:cs typeface="+mn-cs"/>
              </a:rPr>
              <a:t> a sus </a:t>
            </a:r>
            <a:r>
              <a:rPr lang="en-US" sz="2000" b="1" dirty="0" err="1">
                <a:solidFill>
                  <a:srgbClr val="FFFFFF"/>
                </a:solidFill>
                <a:latin typeface="+mn-lt"/>
                <a:ea typeface="+mn-ea"/>
                <a:cs typeface="+mn-cs"/>
              </a:rPr>
              <a:t>datos</a:t>
            </a:r>
            <a:r>
              <a:rPr lang="en-US" sz="2000" b="1" dirty="0">
                <a:solidFill>
                  <a:srgbClr val="FFFFFF"/>
                </a:solidFill>
                <a:latin typeface="+mn-lt"/>
                <a:ea typeface="+mn-ea"/>
                <a:cs typeface="+mn-cs"/>
              </a:rPr>
              <a:t> (5793 </a:t>
            </a:r>
            <a:r>
              <a:rPr lang="en-US" sz="2000" b="1" dirty="0" err="1">
                <a:solidFill>
                  <a:srgbClr val="FFFFFF"/>
                </a:solidFill>
                <a:latin typeface="+mn-lt"/>
                <a:ea typeface="+mn-ea"/>
                <a:cs typeface="+mn-cs"/>
              </a:rPr>
              <a:t>observaciones</a:t>
            </a:r>
            <a:r>
              <a:rPr lang="en-US" sz="2000" b="1" dirty="0">
                <a:solidFill>
                  <a:srgbClr val="FFFFFF"/>
                </a:solidFill>
                <a:latin typeface="+mn-lt"/>
                <a:ea typeface="+mn-ea"/>
                <a:cs typeface="+mn-cs"/>
              </a:rPr>
              <a:t>) es </a:t>
            </a:r>
            <a:r>
              <a:rPr lang="en-US" sz="2000" b="1" dirty="0" err="1">
                <a:solidFill>
                  <a:srgbClr val="FFFFFF"/>
                </a:solidFill>
                <a:latin typeface="+mn-lt"/>
                <a:ea typeface="+mn-ea"/>
                <a:cs typeface="+mn-cs"/>
              </a:rPr>
              <a:t>suficiente</a:t>
            </a:r>
            <a:r>
              <a:rPr lang="en-US" sz="2000" b="1" dirty="0">
                <a:solidFill>
                  <a:srgbClr val="FFFFFF"/>
                </a:solidFill>
                <a:latin typeface="+mn-lt"/>
                <a:ea typeface="+mn-ea"/>
                <a:cs typeface="+mn-cs"/>
              </a:rPr>
              <a:t> y sin </a:t>
            </a:r>
            <a:r>
              <a:rPr lang="en-US" sz="2000" b="1" dirty="0" err="1">
                <a:solidFill>
                  <a:srgbClr val="FFFFFF"/>
                </a:solidFill>
                <a:latin typeface="+mn-lt"/>
                <a:ea typeface="+mn-ea"/>
                <a:cs typeface="+mn-cs"/>
              </a:rPr>
              <a:t>errores</a:t>
            </a:r>
            <a:r>
              <a:rPr lang="en-US" sz="2000" b="1" dirty="0">
                <a:solidFill>
                  <a:srgbClr val="FFFFFF"/>
                </a:solidFill>
                <a:latin typeface="+mn-lt"/>
                <a:ea typeface="+mn-ea"/>
                <a:cs typeface="+mn-cs"/>
              </a:rPr>
              <a:t> </a:t>
            </a:r>
            <a:r>
              <a:rPr lang="en-US" sz="2000" b="1" dirty="0" err="1">
                <a:solidFill>
                  <a:srgbClr val="FFFFFF"/>
                </a:solidFill>
                <a:latin typeface="+mn-lt"/>
                <a:ea typeface="+mn-ea"/>
                <a:cs typeface="+mn-cs"/>
              </a:rPr>
              <a:t>significativos</a:t>
            </a:r>
            <a:r>
              <a:rPr lang="en-US" sz="2000" b="1" dirty="0">
                <a:solidFill>
                  <a:srgbClr val="FFFFFF"/>
                </a:solidFill>
                <a:latin typeface="+mn-lt"/>
                <a:ea typeface="+mn-ea"/>
                <a:cs typeface="+mn-cs"/>
              </a:rPr>
              <a:t>.</a:t>
            </a:r>
          </a:p>
          <a:p>
            <a:pPr indent="-228600" algn="just">
              <a:spcAft>
                <a:spcPts val="600"/>
              </a:spcAft>
              <a:buFont typeface="Arial" panose="020B0604020202020204" pitchFamily="34" charset="0"/>
              <a:buChar char="•"/>
            </a:pPr>
            <a:r>
              <a:rPr lang="en-US" sz="2000" b="1" dirty="0" err="1">
                <a:solidFill>
                  <a:srgbClr val="FFFFFF"/>
                </a:solidFill>
                <a:latin typeface="+mn-lt"/>
                <a:ea typeface="+mn-ea"/>
                <a:cs typeface="+mn-cs"/>
              </a:rPr>
              <a:t>Respecto</a:t>
            </a:r>
            <a:r>
              <a:rPr lang="en-US" sz="2000" b="1" dirty="0">
                <a:solidFill>
                  <a:srgbClr val="FFFFFF"/>
                </a:solidFill>
                <a:latin typeface="+mn-lt"/>
                <a:ea typeface="+mn-ea"/>
                <a:cs typeface="+mn-cs"/>
              </a:rPr>
              <a:t> a </a:t>
            </a:r>
            <a:r>
              <a:rPr lang="en-US" sz="2000" b="1" dirty="0" err="1">
                <a:solidFill>
                  <a:srgbClr val="FFFFFF"/>
                </a:solidFill>
                <a:latin typeface="+mn-lt"/>
                <a:ea typeface="+mn-ea"/>
                <a:cs typeface="+mn-cs"/>
              </a:rPr>
              <a:t>los</a:t>
            </a:r>
            <a:r>
              <a:rPr lang="en-US" sz="2000" b="1" dirty="0">
                <a:solidFill>
                  <a:srgbClr val="FFFFFF"/>
                </a:solidFill>
                <a:latin typeface="+mn-lt"/>
                <a:ea typeface="+mn-ea"/>
                <a:cs typeface="+mn-cs"/>
              </a:rPr>
              <a:t> </a:t>
            </a:r>
            <a:r>
              <a:rPr lang="en-US" sz="2000" b="1" dirty="0" err="1">
                <a:solidFill>
                  <a:srgbClr val="FFFFFF"/>
                </a:solidFill>
                <a:latin typeface="+mn-lt"/>
                <a:ea typeface="+mn-ea"/>
                <a:cs typeface="+mn-cs"/>
              </a:rPr>
              <a:t>datos</a:t>
            </a:r>
            <a:r>
              <a:rPr lang="en-US" sz="2000" b="1" dirty="0">
                <a:solidFill>
                  <a:srgbClr val="FFFFFF"/>
                </a:solidFill>
                <a:latin typeface="+mn-lt"/>
                <a:ea typeface="+mn-ea"/>
                <a:cs typeface="+mn-cs"/>
              </a:rPr>
              <a:t> </a:t>
            </a:r>
            <a:r>
              <a:rPr lang="en-US" sz="2000" b="1" dirty="0" err="1">
                <a:solidFill>
                  <a:srgbClr val="FFFFFF"/>
                </a:solidFill>
                <a:latin typeface="+mn-lt"/>
                <a:ea typeface="+mn-ea"/>
                <a:cs typeface="+mn-cs"/>
              </a:rPr>
              <a:t>faltantes</a:t>
            </a:r>
            <a:r>
              <a:rPr lang="en-US" sz="2000" b="1" dirty="0">
                <a:solidFill>
                  <a:srgbClr val="FFFFFF"/>
                </a:solidFill>
                <a:latin typeface="+mn-lt"/>
                <a:ea typeface="+mn-ea"/>
                <a:cs typeface="+mn-cs"/>
              </a:rPr>
              <a:t> de </a:t>
            </a:r>
            <a:r>
              <a:rPr lang="en-US" sz="2000" b="1" dirty="0" err="1">
                <a:solidFill>
                  <a:srgbClr val="FFFFFF"/>
                </a:solidFill>
                <a:latin typeface="+mn-lt"/>
                <a:ea typeface="+mn-ea"/>
                <a:cs typeface="+mn-cs"/>
              </a:rPr>
              <a:t>los</a:t>
            </a:r>
            <a:r>
              <a:rPr lang="en-US" sz="2000" b="1" dirty="0">
                <a:solidFill>
                  <a:srgbClr val="FFFFFF"/>
                </a:solidFill>
                <a:latin typeface="+mn-lt"/>
                <a:ea typeface="+mn-ea"/>
                <a:cs typeface="+mn-cs"/>
              </a:rPr>
              <a:t> </a:t>
            </a:r>
            <a:r>
              <a:rPr lang="en-US" sz="2000" b="1" dirty="0" err="1">
                <a:solidFill>
                  <a:srgbClr val="FFFFFF"/>
                </a:solidFill>
                <a:latin typeface="+mn-lt"/>
                <a:ea typeface="+mn-ea"/>
                <a:cs typeface="+mn-cs"/>
              </a:rPr>
              <a:t>campos</a:t>
            </a:r>
            <a:r>
              <a:rPr lang="en-US" sz="2000" b="1" dirty="0">
                <a:solidFill>
                  <a:srgbClr val="FFFFFF"/>
                </a:solidFill>
                <a:latin typeface="+mn-lt"/>
                <a:ea typeface="+mn-ea"/>
                <a:cs typeface="+mn-cs"/>
              </a:rPr>
              <a:t> “longitude” y “latitude”, </a:t>
            </a:r>
            <a:r>
              <a:rPr lang="en-US" sz="2000" b="1" dirty="0" err="1">
                <a:solidFill>
                  <a:srgbClr val="FFFFFF"/>
                </a:solidFill>
                <a:latin typeface="+mn-lt"/>
                <a:ea typeface="+mn-ea"/>
                <a:cs typeface="+mn-cs"/>
              </a:rPr>
              <a:t>los</a:t>
            </a:r>
            <a:r>
              <a:rPr lang="en-US" sz="2000" b="1" dirty="0">
                <a:solidFill>
                  <a:srgbClr val="FFFFFF"/>
                </a:solidFill>
                <a:latin typeface="+mn-lt"/>
                <a:ea typeface="+mn-ea"/>
                <a:cs typeface="+mn-cs"/>
              </a:rPr>
              <a:t> </a:t>
            </a:r>
            <a:r>
              <a:rPr lang="en-US" sz="2000" b="1" dirty="0" err="1">
                <a:solidFill>
                  <a:srgbClr val="FFFFFF"/>
                </a:solidFill>
                <a:latin typeface="+mn-lt"/>
                <a:ea typeface="+mn-ea"/>
                <a:cs typeface="+mn-cs"/>
              </a:rPr>
              <a:t>mismos</a:t>
            </a:r>
            <a:r>
              <a:rPr lang="en-US" sz="2000" b="1" dirty="0">
                <a:solidFill>
                  <a:srgbClr val="FFFFFF"/>
                </a:solidFill>
                <a:latin typeface="+mn-lt"/>
                <a:ea typeface="+mn-ea"/>
                <a:cs typeface="+mn-cs"/>
              </a:rPr>
              <a:t> se </a:t>
            </a:r>
            <a:r>
              <a:rPr lang="en-US" sz="2000" b="1" dirty="0" err="1">
                <a:solidFill>
                  <a:srgbClr val="FFFFFF"/>
                </a:solidFill>
                <a:latin typeface="+mn-lt"/>
                <a:ea typeface="+mn-ea"/>
                <a:cs typeface="+mn-cs"/>
              </a:rPr>
              <a:t>completaron</a:t>
            </a:r>
            <a:r>
              <a:rPr lang="en-US" sz="2000" b="1" dirty="0">
                <a:solidFill>
                  <a:srgbClr val="FFFFFF"/>
                </a:solidFill>
                <a:latin typeface="+mn-lt"/>
                <a:ea typeface="+mn-ea"/>
                <a:cs typeface="+mn-cs"/>
              </a:rPr>
              <a:t> a </a:t>
            </a:r>
            <a:r>
              <a:rPr lang="en-US" sz="2000" b="1" dirty="0" err="1">
                <a:solidFill>
                  <a:srgbClr val="FFFFFF"/>
                </a:solidFill>
                <a:latin typeface="+mn-lt"/>
                <a:ea typeface="+mn-ea"/>
                <a:cs typeface="+mn-cs"/>
              </a:rPr>
              <a:t>través</a:t>
            </a:r>
            <a:r>
              <a:rPr lang="en-US" sz="2000" b="1" dirty="0">
                <a:solidFill>
                  <a:srgbClr val="FFFFFF"/>
                </a:solidFill>
                <a:latin typeface="+mn-lt"/>
                <a:ea typeface="+mn-ea"/>
                <a:cs typeface="+mn-cs"/>
              </a:rPr>
              <a:t> de “</a:t>
            </a:r>
            <a:r>
              <a:rPr lang="en-US" sz="2000" b="1" dirty="0" err="1">
                <a:solidFill>
                  <a:srgbClr val="FFFFFF"/>
                </a:solidFill>
                <a:latin typeface="+mn-lt"/>
                <a:ea typeface="+mn-ea"/>
                <a:cs typeface="+mn-cs"/>
              </a:rPr>
              <a:t>fillna</a:t>
            </a:r>
            <a:r>
              <a:rPr lang="en-US" sz="2000" b="1" dirty="0">
                <a:solidFill>
                  <a:srgbClr val="FFFFFF"/>
                </a:solidFill>
                <a:latin typeface="+mn-lt"/>
                <a:ea typeface="+mn-ea"/>
                <a:cs typeface="+mn-cs"/>
              </a:rPr>
              <a:t>”, con la </a:t>
            </a:r>
            <a:r>
              <a:rPr lang="en-US" sz="2000" b="1" dirty="0" err="1">
                <a:solidFill>
                  <a:srgbClr val="FFFFFF"/>
                </a:solidFill>
                <a:latin typeface="+mn-lt"/>
                <a:ea typeface="+mn-ea"/>
                <a:cs typeface="+mn-cs"/>
              </a:rPr>
              <a:t>localización</a:t>
            </a:r>
            <a:r>
              <a:rPr lang="en-US" sz="2000" b="1" dirty="0">
                <a:solidFill>
                  <a:srgbClr val="FFFFFF"/>
                </a:solidFill>
                <a:latin typeface="+mn-lt"/>
                <a:ea typeface="+mn-ea"/>
                <a:cs typeface="+mn-cs"/>
              </a:rPr>
              <a:t> media de </a:t>
            </a:r>
            <a:r>
              <a:rPr lang="en-US" sz="2000" b="1" dirty="0" err="1">
                <a:solidFill>
                  <a:srgbClr val="FFFFFF"/>
                </a:solidFill>
                <a:latin typeface="+mn-lt"/>
                <a:ea typeface="+mn-ea"/>
                <a:cs typeface="+mn-cs"/>
              </a:rPr>
              <a:t>cada</a:t>
            </a:r>
            <a:r>
              <a:rPr lang="en-US" sz="2000" b="1" dirty="0">
                <a:solidFill>
                  <a:srgbClr val="FFFFFF"/>
                </a:solidFill>
                <a:latin typeface="+mn-lt"/>
                <a:ea typeface="+mn-ea"/>
                <a:cs typeface="+mn-cs"/>
              </a:rPr>
              <a:t> Estado, para que no se </a:t>
            </a:r>
            <a:r>
              <a:rPr lang="en-US" sz="2000" b="1" dirty="0" err="1">
                <a:solidFill>
                  <a:srgbClr val="FFFFFF"/>
                </a:solidFill>
                <a:latin typeface="+mn-lt"/>
                <a:ea typeface="+mn-ea"/>
                <a:cs typeface="+mn-cs"/>
              </a:rPr>
              <a:t>generen</a:t>
            </a:r>
            <a:r>
              <a:rPr lang="en-US" sz="2000" b="1" dirty="0">
                <a:solidFill>
                  <a:srgbClr val="FFFFFF"/>
                </a:solidFill>
                <a:latin typeface="+mn-lt"/>
                <a:ea typeface="+mn-ea"/>
                <a:cs typeface="+mn-cs"/>
              </a:rPr>
              <a:t> </a:t>
            </a:r>
            <a:r>
              <a:rPr lang="en-US" sz="2000" b="1" dirty="0" err="1">
                <a:solidFill>
                  <a:srgbClr val="FFFFFF"/>
                </a:solidFill>
                <a:latin typeface="+mn-lt"/>
                <a:ea typeface="+mn-ea"/>
                <a:cs typeface="+mn-cs"/>
              </a:rPr>
              <a:t>distorsiones</a:t>
            </a:r>
            <a:r>
              <a:rPr lang="en-US" sz="2000" b="1" dirty="0">
                <a:solidFill>
                  <a:srgbClr val="FFFFFF"/>
                </a:solidFill>
                <a:latin typeface="+mn-lt"/>
                <a:ea typeface="+mn-ea"/>
                <a:cs typeface="+mn-cs"/>
              </a:rPr>
              <a:t> </a:t>
            </a:r>
            <a:r>
              <a:rPr lang="en-US" sz="2000" b="1" dirty="0" err="1">
                <a:solidFill>
                  <a:srgbClr val="FFFFFF"/>
                </a:solidFill>
                <a:latin typeface="+mn-lt"/>
                <a:ea typeface="+mn-ea"/>
                <a:cs typeface="+mn-cs"/>
              </a:rPr>
              <a:t>significativas</a:t>
            </a:r>
            <a:r>
              <a:rPr lang="en-US" sz="2000" b="1" dirty="0">
                <a:solidFill>
                  <a:srgbClr val="FFFFFF"/>
                </a:solidFill>
                <a:latin typeface="+mn-lt"/>
                <a:ea typeface="+mn-ea"/>
                <a:cs typeface="+mn-cs"/>
              </a:rPr>
              <a:t> </a:t>
            </a:r>
            <a:r>
              <a:rPr lang="en-US" sz="2000" b="1" dirty="0" err="1">
                <a:solidFill>
                  <a:srgbClr val="FFFFFF"/>
                </a:solidFill>
                <a:latin typeface="+mn-lt"/>
                <a:ea typeface="+mn-ea"/>
                <a:cs typeface="+mn-cs"/>
              </a:rPr>
              <a:t>luego</a:t>
            </a:r>
            <a:r>
              <a:rPr lang="en-US" sz="2000" b="1" dirty="0">
                <a:solidFill>
                  <a:srgbClr val="FFFFFF"/>
                </a:solidFill>
                <a:latin typeface="+mn-lt"/>
                <a:ea typeface="+mn-ea"/>
                <a:cs typeface="+mn-cs"/>
              </a:rPr>
              <a:t> </a:t>
            </a:r>
            <a:r>
              <a:rPr lang="en-US" sz="2000" b="1" dirty="0" err="1">
                <a:solidFill>
                  <a:srgbClr val="FFFFFF"/>
                </a:solidFill>
                <a:latin typeface="+mn-lt"/>
                <a:ea typeface="+mn-ea"/>
                <a:cs typeface="+mn-cs"/>
              </a:rPr>
              <a:t>en</a:t>
            </a:r>
            <a:r>
              <a:rPr lang="en-US" sz="2000" b="1" dirty="0">
                <a:solidFill>
                  <a:srgbClr val="FFFFFF"/>
                </a:solidFill>
                <a:latin typeface="+mn-lt"/>
                <a:ea typeface="+mn-ea"/>
                <a:cs typeface="+mn-cs"/>
              </a:rPr>
              <a:t> </a:t>
            </a:r>
            <a:r>
              <a:rPr lang="en-US" sz="2000" b="1" dirty="0" err="1">
                <a:solidFill>
                  <a:srgbClr val="FFFFFF"/>
                </a:solidFill>
                <a:latin typeface="+mn-lt"/>
                <a:ea typeface="+mn-ea"/>
                <a:cs typeface="+mn-cs"/>
              </a:rPr>
              <a:t>visualizaciones</a:t>
            </a:r>
            <a:r>
              <a:rPr lang="en-US" sz="2000" b="1" dirty="0">
                <a:solidFill>
                  <a:srgbClr val="FFFFFF"/>
                </a:solidFill>
                <a:latin typeface="+mn-lt"/>
                <a:ea typeface="+mn-ea"/>
                <a:cs typeface="+mn-cs"/>
              </a:rPr>
              <a:t> </a:t>
            </a:r>
            <a:r>
              <a:rPr lang="en-US" sz="2000" b="1" dirty="0" err="1">
                <a:solidFill>
                  <a:srgbClr val="FFFFFF"/>
                </a:solidFill>
                <a:latin typeface="+mn-lt"/>
                <a:ea typeface="+mn-ea"/>
                <a:cs typeface="+mn-cs"/>
              </a:rPr>
              <a:t>espaciales</a:t>
            </a:r>
            <a:r>
              <a:rPr lang="en-US" sz="2000" b="1" dirty="0">
                <a:solidFill>
                  <a:srgbClr val="FFFFFF"/>
                </a:solidFill>
                <a:latin typeface="+mn-lt"/>
                <a:ea typeface="+mn-ea"/>
                <a:cs typeface="+mn-cs"/>
              </a:rPr>
              <a:t>.</a:t>
            </a:r>
          </a:p>
          <a:p>
            <a:pPr indent="-228600" algn="just">
              <a:spcAft>
                <a:spcPts val="600"/>
              </a:spcAft>
              <a:buFont typeface="Arial" panose="020B0604020202020204" pitchFamily="34" charset="0"/>
              <a:buChar char="•"/>
            </a:pPr>
            <a:r>
              <a:rPr lang="en-US" sz="2000" b="1" dirty="0">
                <a:solidFill>
                  <a:srgbClr val="FFFFFF"/>
                </a:solidFill>
                <a:latin typeface="+mn-lt"/>
                <a:ea typeface="+mn-ea"/>
                <a:cs typeface="+mn-cs"/>
              </a:rPr>
              <a:t>No se </a:t>
            </a:r>
            <a:r>
              <a:rPr lang="en-US" sz="2000" b="1" dirty="0" err="1">
                <a:solidFill>
                  <a:srgbClr val="FFFFFF"/>
                </a:solidFill>
                <a:latin typeface="+mn-lt"/>
                <a:ea typeface="+mn-ea"/>
                <a:cs typeface="+mn-cs"/>
              </a:rPr>
              <a:t>eliminó</a:t>
            </a:r>
            <a:r>
              <a:rPr lang="en-US" sz="2000" b="1" dirty="0">
                <a:solidFill>
                  <a:srgbClr val="FFFFFF"/>
                </a:solidFill>
                <a:latin typeface="+mn-lt"/>
                <a:ea typeface="+mn-ea"/>
                <a:cs typeface="+mn-cs"/>
              </a:rPr>
              <a:t> </a:t>
            </a:r>
            <a:r>
              <a:rPr lang="en-US" sz="2000" b="1" dirty="0" err="1">
                <a:solidFill>
                  <a:srgbClr val="FFFFFF"/>
                </a:solidFill>
                <a:latin typeface="+mn-lt"/>
                <a:ea typeface="+mn-ea"/>
                <a:cs typeface="+mn-cs"/>
              </a:rPr>
              <a:t>ningún</a:t>
            </a:r>
            <a:r>
              <a:rPr lang="en-US" sz="2000" b="1" dirty="0">
                <a:solidFill>
                  <a:srgbClr val="FFFFFF"/>
                </a:solidFill>
                <a:latin typeface="+mn-lt"/>
                <a:ea typeface="+mn-ea"/>
                <a:cs typeface="+mn-cs"/>
              </a:rPr>
              <a:t> campo, </a:t>
            </a:r>
            <a:r>
              <a:rPr lang="en-US" sz="2000" b="1" dirty="0" err="1">
                <a:solidFill>
                  <a:srgbClr val="FFFFFF"/>
                </a:solidFill>
                <a:latin typeface="+mn-lt"/>
                <a:ea typeface="+mn-ea"/>
                <a:cs typeface="+mn-cs"/>
              </a:rPr>
              <a:t>por</a:t>
            </a:r>
            <a:r>
              <a:rPr lang="en-US" sz="2000" b="1" dirty="0">
                <a:solidFill>
                  <a:srgbClr val="FFFFFF"/>
                </a:solidFill>
                <a:latin typeface="+mn-lt"/>
                <a:ea typeface="+mn-ea"/>
                <a:cs typeface="+mn-cs"/>
              </a:rPr>
              <a:t> </a:t>
            </a:r>
            <a:r>
              <a:rPr lang="en-US" sz="2000" b="1" dirty="0" err="1">
                <a:solidFill>
                  <a:srgbClr val="FFFFFF"/>
                </a:solidFill>
                <a:latin typeface="+mn-lt"/>
                <a:ea typeface="+mn-ea"/>
                <a:cs typeface="+mn-cs"/>
              </a:rPr>
              <a:t>considerarse</a:t>
            </a:r>
            <a:r>
              <a:rPr lang="en-US" sz="2000" b="1" dirty="0">
                <a:solidFill>
                  <a:srgbClr val="FFFFFF"/>
                </a:solidFill>
                <a:latin typeface="+mn-lt"/>
                <a:ea typeface="+mn-ea"/>
                <a:cs typeface="+mn-cs"/>
              </a:rPr>
              <a:t> </a:t>
            </a:r>
            <a:r>
              <a:rPr lang="en-US" sz="2000" b="1" dirty="0" err="1">
                <a:solidFill>
                  <a:srgbClr val="FFFFFF"/>
                </a:solidFill>
                <a:latin typeface="+mn-lt"/>
                <a:ea typeface="+mn-ea"/>
                <a:cs typeface="+mn-cs"/>
              </a:rPr>
              <a:t>todos</a:t>
            </a:r>
            <a:r>
              <a:rPr lang="en-US" sz="2000" b="1" dirty="0">
                <a:solidFill>
                  <a:srgbClr val="FFFFFF"/>
                </a:solidFill>
                <a:latin typeface="+mn-lt"/>
                <a:ea typeface="+mn-ea"/>
                <a:cs typeface="+mn-cs"/>
              </a:rPr>
              <a:t> </a:t>
            </a:r>
            <a:r>
              <a:rPr lang="en-US" sz="2000" b="1" dirty="0" err="1">
                <a:solidFill>
                  <a:srgbClr val="FFFFFF"/>
                </a:solidFill>
                <a:latin typeface="+mn-lt"/>
                <a:ea typeface="+mn-ea"/>
                <a:cs typeface="+mn-cs"/>
              </a:rPr>
              <a:t>relevantes</a:t>
            </a:r>
            <a:r>
              <a:rPr lang="en-US" sz="2000" b="1" dirty="0">
                <a:solidFill>
                  <a:srgbClr val="FFFFFF"/>
                </a:solidFill>
                <a:latin typeface="+mn-lt"/>
                <a:ea typeface="+mn-ea"/>
                <a:cs typeface="+mn-cs"/>
              </a:rPr>
              <a:t>, </a:t>
            </a:r>
            <a:r>
              <a:rPr lang="en-US" sz="2000" b="1" dirty="0" err="1">
                <a:solidFill>
                  <a:srgbClr val="FFFFFF"/>
                </a:solidFill>
                <a:latin typeface="+mn-lt"/>
                <a:ea typeface="+mn-ea"/>
                <a:cs typeface="+mn-cs"/>
              </a:rPr>
              <a:t>ya</a:t>
            </a:r>
            <a:r>
              <a:rPr lang="en-US" sz="2000" b="1" dirty="0">
                <a:solidFill>
                  <a:srgbClr val="FFFFFF"/>
                </a:solidFill>
                <a:latin typeface="+mn-lt"/>
                <a:ea typeface="+mn-ea"/>
                <a:cs typeface="+mn-cs"/>
              </a:rPr>
              <a:t> sea para </a:t>
            </a:r>
            <a:r>
              <a:rPr lang="en-US" sz="2000" b="1" dirty="0" err="1">
                <a:solidFill>
                  <a:srgbClr val="FFFFFF"/>
                </a:solidFill>
                <a:latin typeface="+mn-lt"/>
                <a:ea typeface="+mn-ea"/>
                <a:cs typeface="+mn-cs"/>
              </a:rPr>
              <a:t>el</a:t>
            </a:r>
            <a:r>
              <a:rPr lang="en-US" sz="2000" b="1" dirty="0">
                <a:solidFill>
                  <a:srgbClr val="FFFFFF"/>
                </a:solidFill>
                <a:latin typeface="+mn-lt"/>
                <a:ea typeface="+mn-ea"/>
                <a:cs typeface="+mn-cs"/>
              </a:rPr>
              <a:t> EDA o </a:t>
            </a:r>
            <a:r>
              <a:rPr lang="en-US" sz="2000" b="1" dirty="0" err="1">
                <a:solidFill>
                  <a:srgbClr val="FFFFFF"/>
                </a:solidFill>
                <a:latin typeface="+mn-lt"/>
                <a:ea typeface="+mn-ea"/>
                <a:cs typeface="+mn-cs"/>
              </a:rPr>
              <a:t>análisis</a:t>
            </a:r>
            <a:r>
              <a:rPr lang="en-US" sz="2000" b="1" dirty="0">
                <a:solidFill>
                  <a:srgbClr val="FFFFFF"/>
                </a:solidFill>
                <a:latin typeface="+mn-lt"/>
                <a:ea typeface="+mn-ea"/>
                <a:cs typeface="+mn-cs"/>
              </a:rPr>
              <a:t> </a:t>
            </a:r>
            <a:r>
              <a:rPr lang="en-US" sz="2000" b="1" dirty="0" err="1">
                <a:solidFill>
                  <a:srgbClr val="FFFFFF"/>
                </a:solidFill>
                <a:latin typeface="+mn-lt"/>
                <a:ea typeface="+mn-ea"/>
                <a:cs typeface="+mn-cs"/>
              </a:rPr>
              <a:t>descriptivo</a:t>
            </a:r>
            <a:r>
              <a:rPr lang="en-US" sz="2000" b="1" dirty="0">
                <a:solidFill>
                  <a:srgbClr val="FFFFFF"/>
                </a:solidFill>
                <a:latin typeface="+mn-lt"/>
                <a:ea typeface="+mn-ea"/>
                <a:cs typeface="+mn-cs"/>
              </a:rPr>
              <a:t>, tanto </a:t>
            </a:r>
            <a:r>
              <a:rPr lang="en-US" sz="2000" b="1" dirty="0" err="1">
                <a:solidFill>
                  <a:srgbClr val="FFFFFF"/>
                </a:solidFill>
                <a:latin typeface="+mn-lt"/>
                <a:ea typeface="+mn-ea"/>
                <a:cs typeface="+mn-cs"/>
              </a:rPr>
              <a:t>como</a:t>
            </a:r>
            <a:r>
              <a:rPr lang="en-US" sz="2000" b="1" dirty="0">
                <a:solidFill>
                  <a:srgbClr val="FFFFFF"/>
                </a:solidFill>
                <a:latin typeface="+mn-lt"/>
                <a:ea typeface="+mn-ea"/>
                <a:cs typeface="+mn-cs"/>
              </a:rPr>
              <a:t> para </a:t>
            </a:r>
            <a:r>
              <a:rPr lang="en-US" sz="2000" b="1" dirty="0" err="1">
                <a:solidFill>
                  <a:srgbClr val="FFFFFF"/>
                </a:solidFill>
                <a:latin typeface="+mn-lt"/>
                <a:ea typeface="+mn-ea"/>
                <a:cs typeface="+mn-cs"/>
              </a:rPr>
              <a:t>los</a:t>
            </a:r>
            <a:r>
              <a:rPr lang="en-US" sz="2000" b="1" dirty="0">
                <a:solidFill>
                  <a:srgbClr val="FFFFFF"/>
                </a:solidFill>
                <a:latin typeface="+mn-lt"/>
                <a:ea typeface="+mn-ea"/>
                <a:cs typeface="+mn-cs"/>
              </a:rPr>
              <a:t> </a:t>
            </a:r>
            <a:r>
              <a:rPr lang="en-US" sz="2000" b="1" dirty="0" err="1">
                <a:solidFill>
                  <a:srgbClr val="FFFFFF"/>
                </a:solidFill>
                <a:latin typeface="+mn-lt"/>
                <a:ea typeface="+mn-ea"/>
                <a:cs typeface="+mn-cs"/>
              </a:rPr>
              <a:t>modelos</a:t>
            </a:r>
            <a:r>
              <a:rPr lang="en-US" sz="2000" b="1" dirty="0">
                <a:solidFill>
                  <a:srgbClr val="FFFFFF"/>
                </a:solidFill>
                <a:latin typeface="+mn-lt"/>
                <a:ea typeface="+mn-ea"/>
                <a:cs typeface="+mn-cs"/>
              </a:rPr>
              <a:t> de </a:t>
            </a:r>
            <a:r>
              <a:rPr lang="en-US" sz="2000" b="1" dirty="0" err="1">
                <a:solidFill>
                  <a:srgbClr val="FFFFFF"/>
                </a:solidFill>
                <a:latin typeface="+mn-lt"/>
                <a:ea typeface="+mn-ea"/>
                <a:cs typeface="+mn-cs"/>
              </a:rPr>
              <a:t>predicción</a:t>
            </a:r>
            <a:r>
              <a:rPr lang="en-US" sz="2000" b="1" dirty="0">
                <a:solidFill>
                  <a:srgbClr val="FFFFFF"/>
                </a:solidFill>
                <a:latin typeface="+mn-lt"/>
                <a:ea typeface="+mn-ea"/>
                <a:cs typeface="+mn-cs"/>
              </a:rPr>
              <a:t>.</a:t>
            </a:r>
          </a:p>
          <a:p>
            <a:pPr indent="-228600" algn="just">
              <a:spcAft>
                <a:spcPts val="600"/>
              </a:spcAft>
              <a:buFont typeface="Arial" panose="020B0604020202020204" pitchFamily="34" charset="0"/>
              <a:buChar char="•"/>
            </a:pPr>
            <a:r>
              <a:rPr lang="en-US" sz="2000" b="1" dirty="0">
                <a:solidFill>
                  <a:srgbClr val="FFFFFF"/>
                </a:solidFill>
                <a:latin typeface="+mn-lt"/>
                <a:ea typeface="+mn-ea"/>
                <a:cs typeface="+mn-cs"/>
              </a:rPr>
              <a:t>A </a:t>
            </a:r>
            <a:r>
              <a:rPr lang="en-US" sz="2000" b="1" dirty="0" err="1">
                <a:solidFill>
                  <a:srgbClr val="FFFFFF"/>
                </a:solidFill>
                <a:latin typeface="+mn-lt"/>
                <a:ea typeface="+mn-ea"/>
                <a:cs typeface="+mn-cs"/>
              </a:rPr>
              <a:t>los</a:t>
            </a:r>
            <a:r>
              <a:rPr lang="en-US" sz="2000" b="1" dirty="0">
                <a:solidFill>
                  <a:srgbClr val="FFFFFF"/>
                </a:solidFill>
                <a:latin typeface="+mn-lt"/>
                <a:ea typeface="+mn-ea"/>
                <a:cs typeface="+mn-cs"/>
              </a:rPr>
              <a:t> </a:t>
            </a:r>
            <a:r>
              <a:rPr lang="en-US" sz="2000" b="1" dirty="0" err="1">
                <a:solidFill>
                  <a:srgbClr val="FFFFFF"/>
                </a:solidFill>
                <a:latin typeface="+mn-lt"/>
                <a:ea typeface="+mn-ea"/>
                <a:cs typeface="+mn-cs"/>
              </a:rPr>
              <a:t>efectos</a:t>
            </a:r>
            <a:r>
              <a:rPr lang="en-US" sz="2000" b="1" dirty="0">
                <a:solidFill>
                  <a:srgbClr val="FFFFFF"/>
                </a:solidFill>
                <a:latin typeface="+mn-lt"/>
                <a:ea typeface="+mn-ea"/>
                <a:cs typeface="+mn-cs"/>
              </a:rPr>
              <a:t> del </a:t>
            </a:r>
            <a:r>
              <a:rPr lang="en-US" sz="2000" b="1" dirty="0" err="1">
                <a:solidFill>
                  <a:srgbClr val="FFFFFF"/>
                </a:solidFill>
                <a:latin typeface="+mn-lt"/>
                <a:ea typeface="+mn-ea"/>
                <a:cs typeface="+mn-cs"/>
              </a:rPr>
              <a:t>modelado</a:t>
            </a:r>
            <a:r>
              <a:rPr lang="en-US" sz="2000" b="1" dirty="0">
                <a:solidFill>
                  <a:srgbClr val="FFFFFF"/>
                </a:solidFill>
                <a:latin typeface="+mn-lt"/>
                <a:ea typeface="+mn-ea"/>
                <a:cs typeface="+mn-cs"/>
              </a:rPr>
              <a:t>, se </a:t>
            </a:r>
            <a:r>
              <a:rPr lang="en-US" sz="2000" b="1" dirty="0" err="1">
                <a:solidFill>
                  <a:srgbClr val="FFFFFF"/>
                </a:solidFill>
                <a:latin typeface="+mn-lt"/>
                <a:ea typeface="+mn-ea"/>
                <a:cs typeface="+mn-cs"/>
              </a:rPr>
              <a:t>transformaron</a:t>
            </a:r>
            <a:r>
              <a:rPr lang="en-US" sz="2000" b="1" dirty="0">
                <a:solidFill>
                  <a:srgbClr val="FFFFFF"/>
                </a:solidFill>
                <a:latin typeface="+mn-lt"/>
                <a:ea typeface="+mn-ea"/>
                <a:cs typeface="+mn-cs"/>
              </a:rPr>
              <a:t> a “dummies” </a:t>
            </a:r>
            <a:r>
              <a:rPr lang="en-US" sz="2000" b="1" dirty="0" err="1">
                <a:solidFill>
                  <a:srgbClr val="FFFFFF"/>
                </a:solidFill>
                <a:latin typeface="+mn-lt"/>
                <a:ea typeface="+mn-ea"/>
                <a:cs typeface="+mn-cs"/>
              </a:rPr>
              <a:t>todos</a:t>
            </a:r>
            <a:r>
              <a:rPr lang="en-US" sz="2000" b="1" dirty="0">
                <a:solidFill>
                  <a:srgbClr val="FFFFFF"/>
                </a:solidFill>
                <a:latin typeface="+mn-lt"/>
                <a:ea typeface="+mn-ea"/>
                <a:cs typeface="+mn-cs"/>
              </a:rPr>
              <a:t> </a:t>
            </a:r>
            <a:r>
              <a:rPr lang="en-US" sz="2000" b="1" dirty="0" err="1">
                <a:solidFill>
                  <a:srgbClr val="FFFFFF"/>
                </a:solidFill>
                <a:latin typeface="+mn-lt"/>
                <a:ea typeface="+mn-ea"/>
                <a:cs typeface="+mn-cs"/>
              </a:rPr>
              <a:t>los</a:t>
            </a:r>
            <a:r>
              <a:rPr lang="en-US" sz="2000" b="1" dirty="0">
                <a:solidFill>
                  <a:srgbClr val="FFFFFF"/>
                </a:solidFill>
                <a:latin typeface="+mn-lt"/>
                <a:ea typeface="+mn-ea"/>
                <a:cs typeface="+mn-cs"/>
              </a:rPr>
              <a:t> </a:t>
            </a:r>
            <a:r>
              <a:rPr lang="en-US" sz="2000" b="1" dirty="0" err="1">
                <a:solidFill>
                  <a:srgbClr val="FFFFFF"/>
                </a:solidFill>
                <a:latin typeface="+mn-lt"/>
                <a:ea typeface="+mn-ea"/>
                <a:cs typeface="+mn-cs"/>
              </a:rPr>
              <a:t>campos</a:t>
            </a:r>
            <a:r>
              <a:rPr lang="en-US" sz="2000" b="1" dirty="0">
                <a:solidFill>
                  <a:srgbClr val="FFFFFF"/>
                </a:solidFill>
                <a:latin typeface="+mn-lt"/>
                <a:ea typeface="+mn-ea"/>
                <a:cs typeface="+mn-cs"/>
              </a:rPr>
              <a:t> de </a:t>
            </a:r>
            <a:r>
              <a:rPr lang="en-US" sz="2000" b="1" dirty="0" err="1">
                <a:solidFill>
                  <a:srgbClr val="FFFFFF"/>
                </a:solidFill>
                <a:latin typeface="+mn-lt"/>
                <a:ea typeface="+mn-ea"/>
                <a:cs typeface="+mn-cs"/>
              </a:rPr>
              <a:t>tipo</a:t>
            </a:r>
            <a:r>
              <a:rPr lang="en-US" sz="2000" b="1" dirty="0">
                <a:solidFill>
                  <a:srgbClr val="FFFFFF"/>
                </a:solidFill>
                <a:latin typeface="+mn-lt"/>
                <a:ea typeface="+mn-ea"/>
                <a:cs typeface="+mn-cs"/>
              </a:rPr>
              <a:t> “object”.</a:t>
            </a:r>
          </a:p>
          <a:p>
            <a:pPr indent="-228600" algn="just">
              <a:spcAft>
                <a:spcPts val="600"/>
              </a:spcAft>
              <a:buFont typeface="Arial" panose="020B0604020202020204" pitchFamily="34" charset="0"/>
              <a:buChar char="•"/>
            </a:pPr>
            <a:r>
              <a:rPr lang="en-US" sz="2000" b="1" dirty="0" err="1">
                <a:solidFill>
                  <a:srgbClr val="FFFFFF"/>
                </a:solidFill>
                <a:latin typeface="+mn-lt"/>
                <a:ea typeface="+mn-ea"/>
                <a:cs typeface="+mn-cs"/>
              </a:rPr>
              <a:t>Asimismo</a:t>
            </a:r>
            <a:r>
              <a:rPr lang="en-US" sz="2000" b="1" dirty="0">
                <a:solidFill>
                  <a:srgbClr val="FFFFFF"/>
                </a:solidFill>
                <a:latin typeface="+mn-lt"/>
                <a:ea typeface="+mn-ea"/>
                <a:cs typeface="+mn-cs"/>
              </a:rPr>
              <a:t>, no se </a:t>
            </a:r>
            <a:r>
              <a:rPr lang="en-US" sz="2000" b="1" dirty="0" err="1">
                <a:solidFill>
                  <a:srgbClr val="FFFFFF"/>
                </a:solidFill>
                <a:latin typeface="+mn-lt"/>
                <a:ea typeface="+mn-ea"/>
                <a:cs typeface="+mn-cs"/>
              </a:rPr>
              <a:t>consideraron</a:t>
            </a:r>
            <a:r>
              <a:rPr lang="en-US" sz="2000" b="1" dirty="0">
                <a:solidFill>
                  <a:srgbClr val="FFFFFF"/>
                </a:solidFill>
                <a:latin typeface="+mn-lt"/>
                <a:ea typeface="+mn-ea"/>
                <a:cs typeface="+mn-cs"/>
              </a:rPr>
              <a:t> para </a:t>
            </a:r>
            <a:r>
              <a:rPr lang="en-US" sz="2000" b="1" dirty="0" err="1">
                <a:solidFill>
                  <a:srgbClr val="FFFFFF"/>
                </a:solidFill>
                <a:latin typeface="+mn-lt"/>
                <a:ea typeface="+mn-ea"/>
                <a:cs typeface="+mn-cs"/>
              </a:rPr>
              <a:t>los</a:t>
            </a:r>
            <a:r>
              <a:rPr lang="en-US" sz="2000" b="1" dirty="0">
                <a:solidFill>
                  <a:srgbClr val="FFFFFF"/>
                </a:solidFill>
                <a:latin typeface="+mn-lt"/>
                <a:ea typeface="+mn-ea"/>
                <a:cs typeface="+mn-cs"/>
              </a:rPr>
              <a:t> </a:t>
            </a:r>
            <a:r>
              <a:rPr lang="en-US" sz="2000" b="1" dirty="0" err="1">
                <a:solidFill>
                  <a:srgbClr val="FFFFFF"/>
                </a:solidFill>
                <a:latin typeface="+mn-lt"/>
                <a:ea typeface="+mn-ea"/>
                <a:cs typeface="+mn-cs"/>
              </a:rPr>
              <a:t>modelos</a:t>
            </a:r>
            <a:r>
              <a:rPr lang="en-US" sz="2000" b="1" dirty="0">
                <a:solidFill>
                  <a:srgbClr val="FFFFFF"/>
                </a:solidFill>
                <a:latin typeface="+mn-lt"/>
                <a:ea typeface="+mn-ea"/>
                <a:cs typeface="+mn-cs"/>
              </a:rPr>
              <a:t> las </a:t>
            </a:r>
            <a:r>
              <a:rPr lang="en-US" sz="2000" b="1" dirty="0" err="1">
                <a:solidFill>
                  <a:srgbClr val="FFFFFF"/>
                </a:solidFill>
                <a:latin typeface="+mn-lt"/>
                <a:ea typeface="+mn-ea"/>
                <a:cs typeface="+mn-cs"/>
              </a:rPr>
              <a:t>columnas</a:t>
            </a:r>
            <a:r>
              <a:rPr lang="en-US" sz="2000" b="1" dirty="0">
                <a:solidFill>
                  <a:srgbClr val="FFFFFF"/>
                </a:solidFill>
                <a:latin typeface="+mn-lt"/>
                <a:ea typeface="+mn-ea"/>
                <a:cs typeface="+mn-cs"/>
              </a:rPr>
              <a:t> de </a:t>
            </a:r>
            <a:r>
              <a:rPr lang="en-US" sz="2000" b="1" dirty="0" err="1">
                <a:solidFill>
                  <a:srgbClr val="FFFFFF"/>
                </a:solidFill>
                <a:latin typeface="+mn-lt"/>
                <a:ea typeface="+mn-ea"/>
                <a:cs typeface="+mn-cs"/>
              </a:rPr>
              <a:t>nombre</a:t>
            </a:r>
            <a:r>
              <a:rPr lang="en-US" sz="2000" b="1" dirty="0">
                <a:solidFill>
                  <a:srgbClr val="FFFFFF"/>
                </a:solidFill>
                <a:latin typeface="+mn-lt"/>
                <a:ea typeface="+mn-ea"/>
                <a:cs typeface="+mn-cs"/>
              </a:rPr>
              <a:t> de la </a:t>
            </a:r>
            <a:r>
              <a:rPr lang="en-US" sz="2000" b="1" dirty="0" err="1">
                <a:solidFill>
                  <a:srgbClr val="FFFFFF"/>
                </a:solidFill>
                <a:latin typeface="+mn-lt"/>
                <a:ea typeface="+mn-ea"/>
                <a:cs typeface="+mn-cs"/>
              </a:rPr>
              <a:t>víctima</a:t>
            </a:r>
            <a:r>
              <a:rPr lang="en-US" sz="2000" b="1" dirty="0">
                <a:solidFill>
                  <a:srgbClr val="FFFFFF"/>
                </a:solidFill>
                <a:latin typeface="+mn-lt"/>
                <a:ea typeface="+mn-ea"/>
                <a:cs typeface="+mn-cs"/>
              </a:rPr>
              <a:t>, </a:t>
            </a:r>
            <a:r>
              <a:rPr lang="en-US" sz="2000" b="1" dirty="0" err="1">
                <a:solidFill>
                  <a:srgbClr val="FFFFFF"/>
                </a:solidFill>
                <a:latin typeface="+mn-lt"/>
                <a:ea typeface="+mn-ea"/>
                <a:cs typeface="+mn-cs"/>
              </a:rPr>
              <a:t>fecha</a:t>
            </a:r>
            <a:r>
              <a:rPr lang="en-US" sz="2000" b="1" dirty="0">
                <a:solidFill>
                  <a:srgbClr val="FFFFFF"/>
                </a:solidFill>
                <a:latin typeface="+mn-lt"/>
                <a:ea typeface="+mn-ea"/>
                <a:cs typeface="+mn-cs"/>
              </a:rPr>
              <a:t> de </a:t>
            </a:r>
            <a:r>
              <a:rPr lang="en-US" sz="2000" b="1" dirty="0" err="1">
                <a:solidFill>
                  <a:srgbClr val="FFFFFF"/>
                </a:solidFill>
                <a:latin typeface="+mn-lt"/>
                <a:ea typeface="+mn-ea"/>
                <a:cs typeface="+mn-cs"/>
              </a:rPr>
              <a:t>muerte</a:t>
            </a:r>
            <a:r>
              <a:rPr lang="en-US" sz="2000" b="1" dirty="0">
                <a:solidFill>
                  <a:srgbClr val="FFFFFF"/>
                </a:solidFill>
                <a:latin typeface="+mn-lt"/>
                <a:ea typeface="+mn-ea"/>
                <a:cs typeface="+mn-cs"/>
              </a:rPr>
              <a:t> y variables </a:t>
            </a:r>
            <a:r>
              <a:rPr lang="en-US" sz="2000" b="1" dirty="0" err="1">
                <a:solidFill>
                  <a:srgbClr val="FFFFFF"/>
                </a:solidFill>
                <a:latin typeface="+mn-lt"/>
                <a:ea typeface="+mn-ea"/>
                <a:cs typeface="+mn-cs"/>
              </a:rPr>
              <a:t>relacionadas</a:t>
            </a:r>
            <a:r>
              <a:rPr lang="en-US" sz="2000" b="1" dirty="0">
                <a:solidFill>
                  <a:srgbClr val="FFFFFF"/>
                </a:solidFill>
                <a:latin typeface="+mn-lt"/>
                <a:ea typeface="+mn-ea"/>
                <a:cs typeface="+mn-cs"/>
              </a:rPr>
              <a:t> a la </a:t>
            </a:r>
            <a:r>
              <a:rPr lang="en-US" sz="2000" b="1" dirty="0" err="1">
                <a:solidFill>
                  <a:srgbClr val="FFFFFF"/>
                </a:solidFill>
                <a:latin typeface="+mn-lt"/>
                <a:ea typeface="+mn-ea"/>
                <a:cs typeface="+mn-cs"/>
              </a:rPr>
              <a:t>locación</a:t>
            </a:r>
            <a:r>
              <a:rPr lang="en-US" sz="2000" b="1" dirty="0">
                <a:solidFill>
                  <a:srgbClr val="FFFFFF"/>
                </a:solidFill>
                <a:latin typeface="+mn-lt"/>
                <a:ea typeface="+mn-ea"/>
                <a:cs typeface="+mn-cs"/>
              </a:rPr>
              <a:t>, </a:t>
            </a:r>
            <a:r>
              <a:rPr lang="en-US" sz="2000" b="1" dirty="0" err="1">
                <a:solidFill>
                  <a:srgbClr val="FFFFFF"/>
                </a:solidFill>
                <a:latin typeface="+mn-lt"/>
                <a:ea typeface="+mn-ea"/>
                <a:cs typeface="+mn-cs"/>
              </a:rPr>
              <a:t>por</a:t>
            </a:r>
            <a:r>
              <a:rPr lang="en-US" sz="2000" b="1" dirty="0">
                <a:solidFill>
                  <a:srgbClr val="FFFFFF"/>
                </a:solidFill>
                <a:latin typeface="+mn-lt"/>
                <a:ea typeface="+mn-ea"/>
                <a:cs typeface="+mn-cs"/>
              </a:rPr>
              <a:t> presenter </a:t>
            </a:r>
            <a:r>
              <a:rPr lang="en-US" sz="2000" b="1" dirty="0" err="1">
                <a:solidFill>
                  <a:srgbClr val="FFFFFF"/>
                </a:solidFill>
                <a:latin typeface="+mn-lt"/>
                <a:ea typeface="+mn-ea"/>
                <a:cs typeface="+mn-cs"/>
              </a:rPr>
              <a:t>escasa</a:t>
            </a:r>
            <a:r>
              <a:rPr lang="en-US" sz="2000" b="1" dirty="0">
                <a:solidFill>
                  <a:srgbClr val="FFFFFF"/>
                </a:solidFill>
                <a:latin typeface="+mn-lt"/>
                <a:ea typeface="+mn-ea"/>
                <a:cs typeface="+mn-cs"/>
              </a:rPr>
              <a:t> o </a:t>
            </a:r>
            <a:r>
              <a:rPr lang="en-US" sz="2000" b="1" dirty="0" err="1">
                <a:solidFill>
                  <a:srgbClr val="FFFFFF"/>
                </a:solidFill>
                <a:latin typeface="+mn-lt"/>
                <a:ea typeface="+mn-ea"/>
                <a:cs typeface="+mn-cs"/>
              </a:rPr>
              <a:t>nula</a:t>
            </a:r>
            <a:r>
              <a:rPr lang="en-US" sz="2000" b="1" dirty="0">
                <a:solidFill>
                  <a:srgbClr val="FFFFFF"/>
                </a:solidFill>
                <a:latin typeface="+mn-lt"/>
                <a:ea typeface="+mn-ea"/>
                <a:cs typeface="+mn-cs"/>
              </a:rPr>
              <a:t> </a:t>
            </a:r>
            <a:r>
              <a:rPr lang="en-US" sz="2000" b="1" dirty="0" err="1">
                <a:solidFill>
                  <a:srgbClr val="FFFFFF"/>
                </a:solidFill>
                <a:latin typeface="+mn-lt"/>
                <a:ea typeface="+mn-ea"/>
                <a:cs typeface="+mn-cs"/>
              </a:rPr>
              <a:t>correlación</a:t>
            </a:r>
            <a:r>
              <a:rPr lang="en-US" sz="2000" b="1" dirty="0">
                <a:solidFill>
                  <a:srgbClr val="FFFFFF"/>
                </a:solidFill>
                <a:latin typeface="+mn-lt"/>
                <a:ea typeface="+mn-ea"/>
                <a:cs typeface="+mn-cs"/>
              </a:rPr>
              <a:t>.</a:t>
            </a:r>
          </a:p>
          <a:p>
            <a:pPr indent="-228600" algn="just">
              <a:spcAft>
                <a:spcPts val="600"/>
              </a:spcAft>
              <a:buFont typeface="Arial" panose="020B0604020202020204" pitchFamily="34" charset="0"/>
              <a:buChar char="•"/>
            </a:pPr>
            <a:endParaRPr lang="en-US" sz="2000" b="1" dirty="0">
              <a:solidFill>
                <a:srgbClr val="FFFFFF"/>
              </a:solidFill>
              <a:latin typeface="+mn-lt"/>
              <a:ea typeface="+mn-ea"/>
              <a:cs typeface="+mn-cs"/>
            </a:endParaRPr>
          </a:p>
        </p:txBody>
      </p:sp>
      <p:sp>
        <p:nvSpPr>
          <p:cNvPr id="2" name="Marcador de número de diapositiva 1">
            <a:extLst>
              <a:ext uri="{FF2B5EF4-FFF2-40B4-BE49-F238E27FC236}">
                <a16:creationId xmlns:a16="http://schemas.microsoft.com/office/drawing/2014/main" id="{ADB57D9F-2059-1C70-0DF2-0BAA1E9828C0}"/>
              </a:ext>
            </a:extLst>
          </p:cNvPr>
          <p:cNvSpPr>
            <a:spLocks noGrp="1"/>
          </p:cNvSpPr>
          <p:nvPr>
            <p:ph type="sldNum" sz="quarter" idx="12"/>
          </p:nvPr>
        </p:nvSpPr>
        <p:spPr/>
        <p:txBody>
          <a:bodyPr/>
          <a:lstStyle/>
          <a:p>
            <a:fld id="{E399F089-0C1D-48EB-BA22-1D9B88E18323}" type="slidenum">
              <a:rPr lang="es-AR" smtClean="0"/>
              <a:t>9</a:t>
            </a:fld>
            <a:endParaRPr lang="es-AR"/>
          </a:p>
        </p:txBody>
      </p:sp>
    </p:spTree>
    <p:extLst>
      <p:ext uri="{BB962C8B-B14F-4D97-AF65-F5344CB8AC3E}">
        <p14:creationId xmlns:p14="http://schemas.microsoft.com/office/powerpoint/2010/main" val="254017478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3091</TotalTime>
  <Words>1844</Words>
  <Application>Microsoft Office PowerPoint</Application>
  <PresentationFormat>Panorámica</PresentationFormat>
  <Paragraphs>144</Paragraphs>
  <Slides>22</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22</vt:i4>
      </vt:variant>
    </vt:vector>
  </HeadingPairs>
  <TitlesOfParts>
    <vt:vector size="28" baseType="lpstr">
      <vt:lpstr>Arial</vt:lpstr>
      <vt:lpstr>Calibri</vt:lpstr>
      <vt:lpstr>Calibri Light</vt:lpstr>
      <vt:lpstr>Typewriter</vt:lpstr>
      <vt:lpstr>Wingdings</vt:lpstr>
      <vt:lpstr>Tema de Office</vt:lpstr>
      <vt:lpstr>Presentación de PowerPoint</vt:lpstr>
      <vt:lpstr>Presentación de PowerPoint</vt:lpstr>
      <vt:lpstr> Debido a la creciente problemática mundial de muertes civiles en ocasión de encuentros con fuerzas policiales, hemos decidido analizar los datos relacionados a todos los civiles muertos por parte de la policía en Estados Unidos, para los años 2015 a 2020 ambos inclusive, con el relevamiento de distintas condiciones o variables relacionadas al evento (raza del civil, edad, género, si se encontraba armado, tipificación del encuentro con la policía, si el agente fue enjuiciado o no, entre otros.) y a la ciudad o estado donde ocurrió el hecho, para tratar de relacionar la incidencia de ciertas variables socioeconómicas de los estados. </vt:lpstr>
      <vt:lpstr>Presentación de PowerPoint</vt:lpstr>
      <vt:lpstr>LINEA DE TIEMPO</vt:lpstr>
      <vt:lpstr>OBJETIVOS DEL MODELO</vt:lpstr>
      <vt:lpstr>Presentación de PowerPoint</vt:lpstr>
      <vt:lpstr>Presentación de PowerPoint</vt:lpstr>
      <vt:lpstr>DATA WRANGLING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Gonzalo Beloqui</dc:creator>
  <cp:lastModifiedBy>Gonzalo Beloqui</cp:lastModifiedBy>
  <cp:revision>84</cp:revision>
  <dcterms:created xsi:type="dcterms:W3CDTF">2022-04-25T14:59:07Z</dcterms:created>
  <dcterms:modified xsi:type="dcterms:W3CDTF">2022-06-07T01:21:03Z</dcterms:modified>
</cp:coreProperties>
</file>